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7" r:id="rId3"/>
    <p:sldId id="266" r:id="rId4"/>
    <p:sldId id="271" r:id="rId5"/>
    <p:sldId id="259" r:id="rId6"/>
    <p:sldId id="261" r:id="rId7"/>
    <p:sldId id="272" r:id="rId8"/>
    <p:sldId id="258" r:id="rId9"/>
    <p:sldId id="268" r:id="rId10"/>
    <p:sldId id="269" r:id="rId11"/>
    <p:sldId id="263" r:id="rId12"/>
    <p:sldId id="262" r:id="rId13"/>
    <p:sldId id="260" r:id="rId14"/>
    <p:sldId id="270" r:id="rId15"/>
    <p:sldId id="264" r:id="rId16"/>
    <p:sldId id="274" r:id="rId17"/>
    <p:sldId id="273" r:id="rId18"/>
    <p:sldId id="275" r:id="rId19"/>
    <p:sldId id="267" r:id="rId2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76C4"/>
    <a:srgbClr val="36BEDE"/>
    <a:srgbClr val="72D2E8"/>
    <a:srgbClr val="616161"/>
    <a:srgbClr val="F8F8D4"/>
    <a:srgbClr val="FFFF66"/>
    <a:srgbClr val="C7D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180000" cy="18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5B1865-0D20-4174-BE3A-105CB6399AD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5437DDF3-1ABC-4993-9D62-CC8ABA59C22C}">
      <dgm:prSet phldrT="[Metin]"/>
      <dgm:spPr/>
      <dgm:t>
        <a:bodyPr/>
        <a:lstStyle/>
        <a:p>
          <a:r>
            <a:rPr lang="tr-TR" dirty="0"/>
            <a:t>CIFAR-10</a:t>
          </a:r>
        </a:p>
      </dgm:t>
    </dgm:pt>
    <dgm:pt modelId="{65702D28-D874-4434-959F-D519C336D3ED}" type="parTrans" cxnId="{8E59F27B-F6CC-4064-ACB2-C55001F6238B}">
      <dgm:prSet/>
      <dgm:spPr/>
      <dgm:t>
        <a:bodyPr/>
        <a:lstStyle/>
        <a:p>
          <a:endParaRPr lang="tr-TR"/>
        </a:p>
      </dgm:t>
    </dgm:pt>
    <dgm:pt modelId="{9A18EDEE-9AAF-4E6C-A650-5D6957F80CA6}" type="sibTrans" cxnId="{8E59F27B-F6CC-4064-ACB2-C55001F6238B}">
      <dgm:prSet/>
      <dgm:spPr/>
      <dgm:t>
        <a:bodyPr/>
        <a:lstStyle/>
        <a:p>
          <a:endParaRPr lang="tr-TR"/>
        </a:p>
      </dgm:t>
    </dgm:pt>
    <dgm:pt modelId="{BD24A1D2-C10E-4A91-A33E-161ABA7FAB96}">
      <dgm:prSet phldrT="[Metin]"/>
      <dgm:spPr/>
      <dgm:t>
        <a:bodyPr/>
        <a:lstStyle/>
        <a:p>
          <a:r>
            <a:rPr lang="tr-TR" dirty="0"/>
            <a:t>HABABAM SINIFI</a:t>
          </a:r>
        </a:p>
      </dgm:t>
    </dgm:pt>
    <dgm:pt modelId="{6831F852-9959-4E84-82DD-E1D435C78F8C}" type="parTrans" cxnId="{FC5EA51C-5AA2-469E-B9A8-651DF119D11B}">
      <dgm:prSet/>
      <dgm:spPr/>
      <dgm:t>
        <a:bodyPr/>
        <a:lstStyle/>
        <a:p>
          <a:endParaRPr lang="tr-TR"/>
        </a:p>
      </dgm:t>
    </dgm:pt>
    <dgm:pt modelId="{38CF89D9-AFB3-45BD-8C57-FD6D8A6B1262}" type="sibTrans" cxnId="{FC5EA51C-5AA2-469E-B9A8-651DF119D11B}">
      <dgm:prSet/>
      <dgm:spPr/>
      <dgm:t>
        <a:bodyPr/>
        <a:lstStyle/>
        <a:p>
          <a:endParaRPr lang="tr-TR"/>
        </a:p>
      </dgm:t>
    </dgm:pt>
    <dgm:pt modelId="{089BFC74-D3BF-49C9-9EBC-B891F7D83373}">
      <dgm:prSet phldrT="[Metin]"/>
      <dgm:spPr/>
      <dgm:t>
        <a:bodyPr/>
        <a:lstStyle/>
        <a:p>
          <a:r>
            <a:rPr lang="tr-TR" dirty="0"/>
            <a:t>DOCUMENTARY</a:t>
          </a:r>
        </a:p>
      </dgm:t>
    </dgm:pt>
    <dgm:pt modelId="{140704E6-A5C4-4381-AE8E-03EE6213ACC9}" type="parTrans" cxnId="{C5D01B40-8425-46F8-A06B-9BD97BDDEC8C}">
      <dgm:prSet/>
      <dgm:spPr/>
      <dgm:t>
        <a:bodyPr/>
        <a:lstStyle/>
        <a:p>
          <a:endParaRPr lang="tr-TR"/>
        </a:p>
      </dgm:t>
    </dgm:pt>
    <dgm:pt modelId="{0FD9E382-B146-4E48-BF90-81B6ED63D585}" type="sibTrans" cxnId="{C5D01B40-8425-46F8-A06B-9BD97BDDEC8C}">
      <dgm:prSet/>
      <dgm:spPr/>
      <dgm:t>
        <a:bodyPr/>
        <a:lstStyle/>
        <a:p>
          <a:endParaRPr lang="tr-TR"/>
        </a:p>
      </dgm:t>
    </dgm:pt>
    <dgm:pt modelId="{57AB3E91-140D-4E70-A1C0-7955F36B47A1}">
      <dgm:prSet/>
      <dgm:spPr/>
      <dgm:t>
        <a:bodyPr/>
        <a:lstStyle/>
        <a:p>
          <a:pPr>
            <a:buNone/>
          </a:pPr>
          <a:r>
            <a:rPr lang="tr-TR" dirty="0" err="1"/>
            <a:t>Contains</a:t>
          </a:r>
          <a:endParaRPr lang="tr-TR" dirty="0"/>
        </a:p>
      </dgm:t>
    </dgm:pt>
    <dgm:pt modelId="{BE445E40-781A-4E46-9FEB-98923747052B}" type="parTrans" cxnId="{2569187E-7727-4D3B-BFC3-FE4754449B69}">
      <dgm:prSet/>
      <dgm:spPr/>
      <dgm:t>
        <a:bodyPr/>
        <a:lstStyle/>
        <a:p>
          <a:endParaRPr lang="tr-TR"/>
        </a:p>
      </dgm:t>
    </dgm:pt>
    <dgm:pt modelId="{5C50ABDC-F873-4D6B-9CCD-AB5666DAA0F1}" type="sibTrans" cxnId="{2569187E-7727-4D3B-BFC3-FE4754449B69}">
      <dgm:prSet/>
      <dgm:spPr/>
      <dgm:t>
        <a:bodyPr/>
        <a:lstStyle/>
        <a:p>
          <a:endParaRPr lang="tr-TR"/>
        </a:p>
      </dgm:t>
    </dgm:pt>
    <dgm:pt modelId="{98D8259C-FEFD-4C5F-9157-BD01239ECAD3}">
      <dgm:prSet/>
      <dgm:spPr/>
      <dgm:t>
        <a:bodyPr/>
        <a:lstStyle/>
        <a:p>
          <a:r>
            <a:rPr lang="tr-TR" dirty="0"/>
            <a:t>60.000 </a:t>
          </a:r>
          <a:r>
            <a:rPr lang="tr-TR" dirty="0" err="1"/>
            <a:t>images</a:t>
          </a:r>
          <a:r>
            <a:rPr lang="tr-TR" dirty="0"/>
            <a:t>.</a:t>
          </a:r>
        </a:p>
      </dgm:t>
    </dgm:pt>
    <dgm:pt modelId="{CD9EE2AD-39CD-4051-B455-66AC3AABD78A}" type="parTrans" cxnId="{4FC0C825-DECB-41F6-8315-695C3FE43D8B}">
      <dgm:prSet/>
      <dgm:spPr/>
      <dgm:t>
        <a:bodyPr/>
        <a:lstStyle/>
        <a:p>
          <a:endParaRPr lang="tr-TR"/>
        </a:p>
      </dgm:t>
    </dgm:pt>
    <dgm:pt modelId="{ACC132FB-EEB0-494C-9CFC-354BB96CE96A}" type="sibTrans" cxnId="{4FC0C825-DECB-41F6-8315-695C3FE43D8B}">
      <dgm:prSet/>
      <dgm:spPr/>
      <dgm:t>
        <a:bodyPr/>
        <a:lstStyle/>
        <a:p>
          <a:endParaRPr lang="tr-TR"/>
        </a:p>
      </dgm:t>
    </dgm:pt>
    <dgm:pt modelId="{5F655673-8D11-4E86-B0A9-D37807F49499}">
      <dgm:prSet/>
      <dgm:spPr/>
      <dgm:t>
        <a:bodyPr/>
        <a:lstStyle/>
        <a:p>
          <a:r>
            <a:rPr lang="tr-TR" dirty="0"/>
            <a:t>32x32 </a:t>
          </a:r>
          <a:r>
            <a:rPr lang="tr-TR" dirty="0" err="1"/>
            <a:t>pixel</a:t>
          </a:r>
          <a:endParaRPr lang="tr-TR" dirty="0"/>
        </a:p>
      </dgm:t>
    </dgm:pt>
    <dgm:pt modelId="{ADC9CF3C-2F8B-4185-A5F2-CEBB23BC3989}" type="parTrans" cxnId="{A40EB379-BF26-4365-8FC8-EF2305625EBA}">
      <dgm:prSet/>
      <dgm:spPr/>
      <dgm:t>
        <a:bodyPr/>
        <a:lstStyle/>
        <a:p>
          <a:endParaRPr lang="tr-TR"/>
        </a:p>
      </dgm:t>
    </dgm:pt>
    <dgm:pt modelId="{566C4324-04E1-4A42-90CC-D1528D69C300}" type="sibTrans" cxnId="{A40EB379-BF26-4365-8FC8-EF2305625EBA}">
      <dgm:prSet/>
      <dgm:spPr/>
      <dgm:t>
        <a:bodyPr/>
        <a:lstStyle/>
        <a:p>
          <a:endParaRPr lang="tr-TR"/>
        </a:p>
      </dgm:t>
    </dgm:pt>
    <dgm:pt modelId="{BBFB7DF0-D53E-4980-813B-2923CC244626}">
      <dgm:prSet/>
      <dgm:spPr/>
      <dgm:t>
        <a:bodyPr/>
        <a:lstStyle/>
        <a:p>
          <a:pPr>
            <a:buNone/>
          </a:pPr>
          <a:r>
            <a:rPr lang="tr-TR"/>
            <a:t>Contains</a:t>
          </a:r>
        </a:p>
      </dgm:t>
    </dgm:pt>
    <dgm:pt modelId="{B93130E4-0ED2-4011-8AB3-C077FA7FDC8F}" type="parTrans" cxnId="{561419D5-6586-4366-9F54-27E3FD47E7A8}">
      <dgm:prSet/>
      <dgm:spPr/>
      <dgm:t>
        <a:bodyPr/>
        <a:lstStyle/>
        <a:p>
          <a:endParaRPr lang="tr-TR"/>
        </a:p>
      </dgm:t>
    </dgm:pt>
    <dgm:pt modelId="{A556AE52-BFF4-443B-953B-D4C70C2FF8A6}" type="sibTrans" cxnId="{561419D5-6586-4366-9F54-27E3FD47E7A8}">
      <dgm:prSet/>
      <dgm:spPr/>
      <dgm:t>
        <a:bodyPr/>
        <a:lstStyle/>
        <a:p>
          <a:endParaRPr lang="tr-TR"/>
        </a:p>
      </dgm:t>
    </dgm:pt>
    <dgm:pt modelId="{3AE2D680-D2F3-4B24-BA2F-4EF6C3ABFEC5}">
      <dgm:prSet/>
      <dgm:spPr/>
      <dgm:t>
        <a:bodyPr/>
        <a:lstStyle/>
        <a:p>
          <a:r>
            <a:rPr lang="tr-TR" dirty="0"/>
            <a:t>128x128 </a:t>
          </a:r>
          <a:r>
            <a:rPr lang="tr-TR" dirty="0" err="1"/>
            <a:t>pixel</a:t>
          </a:r>
          <a:endParaRPr lang="tr-TR" dirty="0"/>
        </a:p>
      </dgm:t>
    </dgm:pt>
    <dgm:pt modelId="{D807FF6A-FAEC-4737-965F-9626601A7AAF}" type="parTrans" cxnId="{74AB29EE-07EF-43AB-B981-00A23FD356F0}">
      <dgm:prSet/>
      <dgm:spPr/>
      <dgm:t>
        <a:bodyPr/>
        <a:lstStyle/>
        <a:p>
          <a:endParaRPr lang="tr-TR"/>
        </a:p>
      </dgm:t>
    </dgm:pt>
    <dgm:pt modelId="{9D63F8E0-B8AD-416C-9608-0CA92314F4CE}" type="sibTrans" cxnId="{74AB29EE-07EF-43AB-B981-00A23FD356F0}">
      <dgm:prSet/>
      <dgm:spPr/>
      <dgm:t>
        <a:bodyPr/>
        <a:lstStyle/>
        <a:p>
          <a:endParaRPr lang="tr-TR"/>
        </a:p>
      </dgm:t>
    </dgm:pt>
    <dgm:pt modelId="{4F02D8CA-CCDD-4A00-AF11-D18A3A43A345}">
      <dgm:prSet/>
      <dgm:spPr/>
      <dgm:t>
        <a:bodyPr/>
        <a:lstStyle/>
        <a:p>
          <a:r>
            <a:rPr lang="tr-TR" dirty="0"/>
            <a:t>25.000 </a:t>
          </a:r>
          <a:r>
            <a:rPr lang="tr-TR" dirty="0" err="1"/>
            <a:t>images</a:t>
          </a:r>
          <a:r>
            <a:rPr lang="tr-TR" dirty="0"/>
            <a:t>.</a:t>
          </a:r>
        </a:p>
      </dgm:t>
    </dgm:pt>
    <dgm:pt modelId="{8DB50DDB-1BF5-4617-B482-B46801219994}" type="parTrans" cxnId="{086AE1E9-5DB5-42BD-83D2-033EAEEC57B2}">
      <dgm:prSet/>
      <dgm:spPr/>
      <dgm:t>
        <a:bodyPr/>
        <a:lstStyle/>
        <a:p>
          <a:endParaRPr lang="tr-TR"/>
        </a:p>
      </dgm:t>
    </dgm:pt>
    <dgm:pt modelId="{92B83E48-EEAE-4C4E-BDFA-250ED1565FC5}" type="sibTrans" cxnId="{086AE1E9-5DB5-42BD-83D2-033EAEEC57B2}">
      <dgm:prSet/>
      <dgm:spPr/>
      <dgm:t>
        <a:bodyPr/>
        <a:lstStyle/>
        <a:p>
          <a:endParaRPr lang="tr-TR"/>
        </a:p>
      </dgm:t>
    </dgm:pt>
    <dgm:pt modelId="{E5D1F3B3-EE64-4E8A-82D4-48428BE2B26D}">
      <dgm:prSet/>
      <dgm:spPr/>
      <dgm:t>
        <a:bodyPr/>
        <a:lstStyle/>
        <a:p>
          <a:pPr>
            <a:buNone/>
          </a:pPr>
          <a:r>
            <a:rPr lang="tr-TR"/>
            <a:t>Contains</a:t>
          </a:r>
        </a:p>
      </dgm:t>
    </dgm:pt>
    <dgm:pt modelId="{2F6CD076-AD1C-421B-B25C-F1BD1C038F8C}" type="parTrans" cxnId="{DCABB88B-F181-4F68-8C17-348D070D3903}">
      <dgm:prSet/>
      <dgm:spPr/>
      <dgm:t>
        <a:bodyPr/>
        <a:lstStyle/>
        <a:p>
          <a:endParaRPr lang="tr-TR"/>
        </a:p>
      </dgm:t>
    </dgm:pt>
    <dgm:pt modelId="{E0375C70-2117-4DD0-A168-094AC33BBD2A}" type="sibTrans" cxnId="{DCABB88B-F181-4F68-8C17-348D070D3903}">
      <dgm:prSet/>
      <dgm:spPr/>
      <dgm:t>
        <a:bodyPr/>
        <a:lstStyle/>
        <a:p>
          <a:endParaRPr lang="tr-TR"/>
        </a:p>
      </dgm:t>
    </dgm:pt>
    <dgm:pt modelId="{8E2D24A1-7F41-4EF8-942E-8FA75D38E436}">
      <dgm:prSet/>
      <dgm:spPr/>
      <dgm:t>
        <a:bodyPr/>
        <a:lstStyle/>
        <a:p>
          <a:r>
            <a:rPr lang="tr-TR" dirty="0"/>
            <a:t>128x128 </a:t>
          </a:r>
          <a:r>
            <a:rPr lang="tr-TR" dirty="0" err="1"/>
            <a:t>pixel</a:t>
          </a:r>
          <a:endParaRPr lang="tr-TR" dirty="0"/>
        </a:p>
      </dgm:t>
    </dgm:pt>
    <dgm:pt modelId="{03BEF2BC-1C1A-4093-A193-76159DD9E7FC}" type="parTrans" cxnId="{172C0070-26CE-40FA-B3F8-A2F5B38F277D}">
      <dgm:prSet/>
      <dgm:spPr/>
      <dgm:t>
        <a:bodyPr/>
        <a:lstStyle/>
        <a:p>
          <a:endParaRPr lang="tr-TR"/>
        </a:p>
      </dgm:t>
    </dgm:pt>
    <dgm:pt modelId="{D2F602FA-7969-4C62-9F4A-0D6173D41D7E}" type="sibTrans" cxnId="{172C0070-26CE-40FA-B3F8-A2F5B38F277D}">
      <dgm:prSet/>
      <dgm:spPr/>
      <dgm:t>
        <a:bodyPr/>
        <a:lstStyle/>
        <a:p>
          <a:endParaRPr lang="tr-TR"/>
        </a:p>
      </dgm:t>
    </dgm:pt>
    <dgm:pt modelId="{B3863509-4375-4695-9271-423AEF2ACDCB}">
      <dgm:prSet/>
      <dgm:spPr/>
      <dgm:t>
        <a:bodyPr/>
        <a:lstStyle/>
        <a:p>
          <a:r>
            <a:rPr lang="tr-TR" dirty="0"/>
            <a:t>150.000 </a:t>
          </a:r>
          <a:r>
            <a:rPr lang="tr-TR" dirty="0" err="1"/>
            <a:t>images</a:t>
          </a:r>
          <a:r>
            <a:rPr lang="tr-TR" dirty="0"/>
            <a:t>.</a:t>
          </a:r>
        </a:p>
      </dgm:t>
    </dgm:pt>
    <dgm:pt modelId="{970FB86B-CD84-4BA9-A41E-6D1935FC68A0}" type="parTrans" cxnId="{18692AD8-F414-4175-BB05-82FBD52351E9}">
      <dgm:prSet/>
      <dgm:spPr/>
      <dgm:t>
        <a:bodyPr/>
        <a:lstStyle/>
        <a:p>
          <a:endParaRPr lang="tr-TR"/>
        </a:p>
      </dgm:t>
    </dgm:pt>
    <dgm:pt modelId="{D8924C11-8CF7-4CCD-ACC4-D85A49DBCF7D}" type="sibTrans" cxnId="{18692AD8-F414-4175-BB05-82FBD52351E9}">
      <dgm:prSet/>
      <dgm:spPr/>
      <dgm:t>
        <a:bodyPr/>
        <a:lstStyle/>
        <a:p>
          <a:endParaRPr lang="tr-TR"/>
        </a:p>
      </dgm:t>
    </dgm:pt>
    <dgm:pt modelId="{D27109F4-9CE1-496D-8AB7-CE50561FE578}" type="pres">
      <dgm:prSet presAssocID="{CF5B1865-0D20-4174-BE3A-105CB6399AD0}" presName="Name0" presStyleCnt="0">
        <dgm:presLayoutVars>
          <dgm:dir/>
          <dgm:animLvl val="lvl"/>
          <dgm:resizeHandles val="exact"/>
        </dgm:presLayoutVars>
      </dgm:prSet>
      <dgm:spPr/>
    </dgm:pt>
    <dgm:pt modelId="{BEE76A8D-F519-4352-B180-E057FEEEA7E6}" type="pres">
      <dgm:prSet presAssocID="{5437DDF3-1ABC-4993-9D62-CC8ABA59C22C}" presName="composite" presStyleCnt="0"/>
      <dgm:spPr/>
    </dgm:pt>
    <dgm:pt modelId="{28607DBE-216F-4478-8DC8-8D5EC7844181}" type="pres">
      <dgm:prSet presAssocID="{5437DDF3-1ABC-4993-9D62-CC8ABA59C22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91D2DD6-781C-4152-A592-18BC89D6C3C2}" type="pres">
      <dgm:prSet presAssocID="{5437DDF3-1ABC-4993-9D62-CC8ABA59C22C}" presName="desTx" presStyleLbl="alignAccFollowNode1" presStyleIdx="0" presStyleCnt="3">
        <dgm:presLayoutVars>
          <dgm:bulletEnabled val="1"/>
        </dgm:presLayoutVars>
      </dgm:prSet>
      <dgm:spPr/>
    </dgm:pt>
    <dgm:pt modelId="{76BD7A44-6C4F-438A-AF26-108F411D128F}" type="pres">
      <dgm:prSet presAssocID="{9A18EDEE-9AAF-4E6C-A650-5D6957F80CA6}" presName="space" presStyleCnt="0"/>
      <dgm:spPr/>
    </dgm:pt>
    <dgm:pt modelId="{E4C5974A-FF49-49E3-B3F7-4EF7B47E2598}" type="pres">
      <dgm:prSet presAssocID="{BD24A1D2-C10E-4A91-A33E-161ABA7FAB96}" presName="composite" presStyleCnt="0"/>
      <dgm:spPr/>
    </dgm:pt>
    <dgm:pt modelId="{E22E3C5D-D38A-4F25-8B29-67918B30D1B8}" type="pres">
      <dgm:prSet presAssocID="{BD24A1D2-C10E-4A91-A33E-161ABA7FAB96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2B96700F-CB7D-4F3E-8404-0EFA12222B77}" type="pres">
      <dgm:prSet presAssocID="{BD24A1D2-C10E-4A91-A33E-161ABA7FAB96}" presName="desTx" presStyleLbl="alignAccFollowNode1" presStyleIdx="1" presStyleCnt="3">
        <dgm:presLayoutVars>
          <dgm:bulletEnabled val="1"/>
        </dgm:presLayoutVars>
      </dgm:prSet>
      <dgm:spPr/>
    </dgm:pt>
    <dgm:pt modelId="{25E5699D-147D-4991-B7E9-E2E13F56FDA0}" type="pres">
      <dgm:prSet presAssocID="{38CF89D9-AFB3-45BD-8C57-FD6D8A6B1262}" presName="space" presStyleCnt="0"/>
      <dgm:spPr/>
    </dgm:pt>
    <dgm:pt modelId="{75233DA8-BF02-4687-86A7-E870475BBCA2}" type="pres">
      <dgm:prSet presAssocID="{089BFC74-D3BF-49C9-9EBC-B891F7D83373}" presName="composite" presStyleCnt="0"/>
      <dgm:spPr/>
    </dgm:pt>
    <dgm:pt modelId="{2601A8EC-4DAF-4535-ACDA-887F71A9591E}" type="pres">
      <dgm:prSet presAssocID="{089BFC74-D3BF-49C9-9EBC-B891F7D8337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7AA144C-7356-4F09-A971-6D22B72BFB88}" type="pres">
      <dgm:prSet presAssocID="{089BFC74-D3BF-49C9-9EBC-B891F7D8337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5F16A04-C0D8-4E50-8FE4-A0D16F4C3699}" type="presOf" srcId="{5437DDF3-1ABC-4993-9D62-CC8ABA59C22C}" destId="{28607DBE-216F-4478-8DC8-8D5EC7844181}" srcOrd="0" destOrd="0" presId="urn:microsoft.com/office/officeart/2005/8/layout/hList1"/>
    <dgm:cxn modelId="{4EA48908-6C50-4740-9899-4468C120DF44}" type="presOf" srcId="{CF5B1865-0D20-4174-BE3A-105CB6399AD0}" destId="{D27109F4-9CE1-496D-8AB7-CE50561FE578}" srcOrd="0" destOrd="0" presId="urn:microsoft.com/office/officeart/2005/8/layout/hList1"/>
    <dgm:cxn modelId="{E70E670F-F7A0-43F4-B441-19A7B0A4BFCF}" type="presOf" srcId="{98D8259C-FEFD-4C5F-9157-BD01239ECAD3}" destId="{191D2DD6-781C-4152-A592-18BC89D6C3C2}" srcOrd="0" destOrd="2" presId="urn:microsoft.com/office/officeart/2005/8/layout/hList1"/>
    <dgm:cxn modelId="{5BE00616-DB96-48F9-A65F-583B94BDAA8B}" type="presOf" srcId="{5F655673-8D11-4E86-B0A9-D37807F49499}" destId="{191D2DD6-781C-4152-A592-18BC89D6C3C2}" srcOrd="0" destOrd="1" presId="urn:microsoft.com/office/officeart/2005/8/layout/hList1"/>
    <dgm:cxn modelId="{16674A18-9B0F-42A7-A75A-787965739EA0}" type="presOf" srcId="{3AE2D680-D2F3-4B24-BA2F-4EF6C3ABFEC5}" destId="{2B96700F-CB7D-4F3E-8404-0EFA12222B77}" srcOrd="0" destOrd="1" presId="urn:microsoft.com/office/officeart/2005/8/layout/hList1"/>
    <dgm:cxn modelId="{6D4FDD1A-0B58-431C-BB3E-4427D4932277}" type="presOf" srcId="{4F02D8CA-CCDD-4A00-AF11-D18A3A43A345}" destId="{2B96700F-CB7D-4F3E-8404-0EFA12222B77}" srcOrd="0" destOrd="2" presId="urn:microsoft.com/office/officeart/2005/8/layout/hList1"/>
    <dgm:cxn modelId="{FC5EA51C-5AA2-469E-B9A8-651DF119D11B}" srcId="{CF5B1865-0D20-4174-BE3A-105CB6399AD0}" destId="{BD24A1D2-C10E-4A91-A33E-161ABA7FAB96}" srcOrd="1" destOrd="0" parTransId="{6831F852-9959-4E84-82DD-E1D435C78F8C}" sibTransId="{38CF89D9-AFB3-45BD-8C57-FD6D8A6B1262}"/>
    <dgm:cxn modelId="{4FC0C825-DECB-41F6-8315-695C3FE43D8B}" srcId="{5437DDF3-1ABC-4993-9D62-CC8ABA59C22C}" destId="{98D8259C-FEFD-4C5F-9157-BD01239ECAD3}" srcOrd="2" destOrd="0" parTransId="{CD9EE2AD-39CD-4051-B455-66AC3AABD78A}" sibTransId="{ACC132FB-EEB0-494C-9CFC-354BB96CE96A}"/>
    <dgm:cxn modelId="{C5D01B40-8425-46F8-A06B-9BD97BDDEC8C}" srcId="{CF5B1865-0D20-4174-BE3A-105CB6399AD0}" destId="{089BFC74-D3BF-49C9-9EBC-B891F7D83373}" srcOrd="2" destOrd="0" parTransId="{140704E6-A5C4-4381-AE8E-03EE6213ACC9}" sibTransId="{0FD9E382-B146-4E48-BF90-81B6ED63D585}"/>
    <dgm:cxn modelId="{8AC6F45E-81A0-47FF-915A-E188D8F29C5E}" type="presOf" srcId="{BD24A1D2-C10E-4A91-A33E-161ABA7FAB96}" destId="{E22E3C5D-D38A-4F25-8B29-67918B30D1B8}" srcOrd="0" destOrd="0" presId="urn:microsoft.com/office/officeart/2005/8/layout/hList1"/>
    <dgm:cxn modelId="{C11BBE46-A139-4D6D-865B-C9A2896B7236}" type="presOf" srcId="{BBFB7DF0-D53E-4980-813B-2923CC244626}" destId="{2B96700F-CB7D-4F3E-8404-0EFA12222B77}" srcOrd="0" destOrd="0" presId="urn:microsoft.com/office/officeart/2005/8/layout/hList1"/>
    <dgm:cxn modelId="{172C0070-26CE-40FA-B3F8-A2F5B38F277D}" srcId="{089BFC74-D3BF-49C9-9EBC-B891F7D83373}" destId="{8E2D24A1-7F41-4EF8-942E-8FA75D38E436}" srcOrd="1" destOrd="0" parTransId="{03BEF2BC-1C1A-4093-A193-76159DD9E7FC}" sibTransId="{D2F602FA-7969-4C62-9F4A-0D6173D41D7E}"/>
    <dgm:cxn modelId="{DB4C0A57-3AC0-4D7A-9CCF-C4D6846A7F40}" type="presOf" srcId="{57AB3E91-140D-4E70-A1C0-7955F36B47A1}" destId="{191D2DD6-781C-4152-A592-18BC89D6C3C2}" srcOrd="0" destOrd="0" presId="urn:microsoft.com/office/officeart/2005/8/layout/hList1"/>
    <dgm:cxn modelId="{42FD8178-024F-448D-885E-2CEE36F4921D}" type="presOf" srcId="{B3863509-4375-4695-9271-423AEF2ACDCB}" destId="{87AA144C-7356-4F09-A971-6D22B72BFB88}" srcOrd="0" destOrd="2" presId="urn:microsoft.com/office/officeart/2005/8/layout/hList1"/>
    <dgm:cxn modelId="{A40EB379-BF26-4365-8FC8-EF2305625EBA}" srcId="{5437DDF3-1ABC-4993-9D62-CC8ABA59C22C}" destId="{5F655673-8D11-4E86-B0A9-D37807F49499}" srcOrd="1" destOrd="0" parTransId="{ADC9CF3C-2F8B-4185-A5F2-CEBB23BC3989}" sibTransId="{566C4324-04E1-4A42-90CC-D1528D69C300}"/>
    <dgm:cxn modelId="{8E59F27B-F6CC-4064-ACB2-C55001F6238B}" srcId="{CF5B1865-0D20-4174-BE3A-105CB6399AD0}" destId="{5437DDF3-1ABC-4993-9D62-CC8ABA59C22C}" srcOrd="0" destOrd="0" parTransId="{65702D28-D874-4434-959F-D519C336D3ED}" sibTransId="{9A18EDEE-9AAF-4E6C-A650-5D6957F80CA6}"/>
    <dgm:cxn modelId="{2569187E-7727-4D3B-BFC3-FE4754449B69}" srcId="{5437DDF3-1ABC-4993-9D62-CC8ABA59C22C}" destId="{57AB3E91-140D-4E70-A1C0-7955F36B47A1}" srcOrd="0" destOrd="0" parTransId="{BE445E40-781A-4E46-9FEB-98923747052B}" sibTransId="{5C50ABDC-F873-4D6B-9CCD-AB5666DAA0F1}"/>
    <dgm:cxn modelId="{4E4E678B-8A4A-4B83-ABD6-49EA13D2FA26}" type="presOf" srcId="{089BFC74-D3BF-49C9-9EBC-B891F7D83373}" destId="{2601A8EC-4DAF-4535-ACDA-887F71A9591E}" srcOrd="0" destOrd="0" presId="urn:microsoft.com/office/officeart/2005/8/layout/hList1"/>
    <dgm:cxn modelId="{DCABB88B-F181-4F68-8C17-348D070D3903}" srcId="{089BFC74-D3BF-49C9-9EBC-B891F7D83373}" destId="{E5D1F3B3-EE64-4E8A-82D4-48428BE2B26D}" srcOrd="0" destOrd="0" parTransId="{2F6CD076-AD1C-421B-B25C-F1BD1C038F8C}" sibTransId="{E0375C70-2117-4DD0-A168-094AC33BBD2A}"/>
    <dgm:cxn modelId="{744FE695-4CB2-4A27-8047-9B99C6803DAE}" type="presOf" srcId="{E5D1F3B3-EE64-4E8A-82D4-48428BE2B26D}" destId="{87AA144C-7356-4F09-A971-6D22B72BFB88}" srcOrd="0" destOrd="0" presId="urn:microsoft.com/office/officeart/2005/8/layout/hList1"/>
    <dgm:cxn modelId="{561419D5-6586-4366-9F54-27E3FD47E7A8}" srcId="{BD24A1D2-C10E-4A91-A33E-161ABA7FAB96}" destId="{BBFB7DF0-D53E-4980-813B-2923CC244626}" srcOrd="0" destOrd="0" parTransId="{B93130E4-0ED2-4011-8AB3-C077FA7FDC8F}" sibTransId="{A556AE52-BFF4-443B-953B-D4C70C2FF8A6}"/>
    <dgm:cxn modelId="{18692AD8-F414-4175-BB05-82FBD52351E9}" srcId="{089BFC74-D3BF-49C9-9EBC-B891F7D83373}" destId="{B3863509-4375-4695-9271-423AEF2ACDCB}" srcOrd="2" destOrd="0" parTransId="{970FB86B-CD84-4BA9-A41E-6D1935FC68A0}" sibTransId="{D8924C11-8CF7-4CCD-ACC4-D85A49DBCF7D}"/>
    <dgm:cxn modelId="{086AE1E9-5DB5-42BD-83D2-033EAEEC57B2}" srcId="{BD24A1D2-C10E-4A91-A33E-161ABA7FAB96}" destId="{4F02D8CA-CCDD-4A00-AF11-D18A3A43A345}" srcOrd="2" destOrd="0" parTransId="{8DB50DDB-1BF5-4617-B482-B46801219994}" sibTransId="{92B83E48-EEAE-4C4E-BDFA-250ED1565FC5}"/>
    <dgm:cxn modelId="{74AB29EE-07EF-43AB-B981-00A23FD356F0}" srcId="{BD24A1D2-C10E-4A91-A33E-161ABA7FAB96}" destId="{3AE2D680-D2F3-4B24-BA2F-4EF6C3ABFEC5}" srcOrd="1" destOrd="0" parTransId="{D807FF6A-FAEC-4737-965F-9626601A7AAF}" sibTransId="{9D63F8E0-B8AD-416C-9608-0CA92314F4CE}"/>
    <dgm:cxn modelId="{CC852DF0-3FC9-40D2-ACAB-D18C08F13EDA}" type="presOf" srcId="{8E2D24A1-7F41-4EF8-942E-8FA75D38E436}" destId="{87AA144C-7356-4F09-A971-6D22B72BFB88}" srcOrd="0" destOrd="1" presId="urn:microsoft.com/office/officeart/2005/8/layout/hList1"/>
    <dgm:cxn modelId="{84EA6B7C-51CE-466F-ADA6-68B10ED4009D}" type="presParOf" srcId="{D27109F4-9CE1-496D-8AB7-CE50561FE578}" destId="{BEE76A8D-F519-4352-B180-E057FEEEA7E6}" srcOrd="0" destOrd="0" presId="urn:microsoft.com/office/officeart/2005/8/layout/hList1"/>
    <dgm:cxn modelId="{583E9C52-BCA9-40E3-8B92-1BB955DD23EF}" type="presParOf" srcId="{BEE76A8D-F519-4352-B180-E057FEEEA7E6}" destId="{28607DBE-216F-4478-8DC8-8D5EC7844181}" srcOrd="0" destOrd="0" presId="urn:microsoft.com/office/officeart/2005/8/layout/hList1"/>
    <dgm:cxn modelId="{9516AD17-1BA6-4F68-968C-B2B8BA7512F3}" type="presParOf" srcId="{BEE76A8D-F519-4352-B180-E057FEEEA7E6}" destId="{191D2DD6-781C-4152-A592-18BC89D6C3C2}" srcOrd="1" destOrd="0" presId="urn:microsoft.com/office/officeart/2005/8/layout/hList1"/>
    <dgm:cxn modelId="{B86A8180-BCF3-41DE-81CD-BE5E8AEAB6FD}" type="presParOf" srcId="{D27109F4-9CE1-496D-8AB7-CE50561FE578}" destId="{76BD7A44-6C4F-438A-AF26-108F411D128F}" srcOrd="1" destOrd="0" presId="urn:microsoft.com/office/officeart/2005/8/layout/hList1"/>
    <dgm:cxn modelId="{7DB102C3-8640-45AE-A12B-BDEAEBE1369D}" type="presParOf" srcId="{D27109F4-9CE1-496D-8AB7-CE50561FE578}" destId="{E4C5974A-FF49-49E3-B3F7-4EF7B47E2598}" srcOrd="2" destOrd="0" presId="urn:microsoft.com/office/officeart/2005/8/layout/hList1"/>
    <dgm:cxn modelId="{43392B7F-4790-41E9-9108-BD807E7F6579}" type="presParOf" srcId="{E4C5974A-FF49-49E3-B3F7-4EF7B47E2598}" destId="{E22E3C5D-D38A-4F25-8B29-67918B30D1B8}" srcOrd="0" destOrd="0" presId="urn:microsoft.com/office/officeart/2005/8/layout/hList1"/>
    <dgm:cxn modelId="{9672DBB9-1E0C-449D-A0D9-7086DF4DA53C}" type="presParOf" srcId="{E4C5974A-FF49-49E3-B3F7-4EF7B47E2598}" destId="{2B96700F-CB7D-4F3E-8404-0EFA12222B77}" srcOrd="1" destOrd="0" presId="urn:microsoft.com/office/officeart/2005/8/layout/hList1"/>
    <dgm:cxn modelId="{8B96E68C-8D5F-4119-8A5F-FC76F1E27D80}" type="presParOf" srcId="{D27109F4-9CE1-496D-8AB7-CE50561FE578}" destId="{25E5699D-147D-4991-B7E9-E2E13F56FDA0}" srcOrd="3" destOrd="0" presId="urn:microsoft.com/office/officeart/2005/8/layout/hList1"/>
    <dgm:cxn modelId="{C18247AE-6BF2-4282-A606-603CC1A8816D}" type="presParOf" srcId="{D27109F4-9CE1-496D-8AB7-CE50561FE578}" destId="{75233DA8-BF02-4687-86A7-E870475BBCA2}" srcOrd="4" destOrd="0" presId="urn:microsoft.com/office/officeart/2005/8/layout/hList1"/>
    <dgm:cxn modelId="{724AB399-857D-4AB5-BF2B-A8AEADE66001}" type="presParOf" srcId="{75233DA8-BF02-4687-86A7-E870475BBCA2}" destId="{2601A8EC-4DAF-4535-ACDA-887F71A9591E}" srcOrd="0" destOrd="0" presId="urn:microsoft.com/office/officeart/2005/8/layout/hList1"/>
    <dgm:cxn modelId="{7E022782-29DD-4AEE-BA2B-9F6130330C4C}" type="presParOf" srcId="{75233DA8-BF02-4687-86A7-E870475BBCA2}" destId="{87AA144C-7356-4F09-A971-6D22B72BFB8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7445A1-60FD-450B-971E-92F8F0DF030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3E0A0-BC48-43C0-97B0-84C390F5A7A8}">
      <dgm:prSet phldrT="[Text]"/>
      <dgm:spPr/>
      <dgm:t>
        <a:bodyPr/>
        <a:lstStyle/>
        <a:p>
          <a:r>
            <a:rPr lang="tr-TR" dirty="0"/>
            <a:t>Object </a:t>
          </a:r>
          <a:r>
            <a:rPr lang="tr-TR" dirty="0" err="1"/>
            <a:t>Classification</a:t>
          </a:r>
          <a:r>
            <a:rPr lang="tr-TR" dirty="0"/>
            <a:t> + </a:t>
          </a:r>
          <a:r>
            <a:rPr lang="tr-TR" dirty="0" err="1"/>
            <a:t>Colorization</a:t>
          </a:r>
          <a:endParaRPr lang="en-US" dirty="0"/>
        </a:p>
      </dgm:t>
    </dgm:pt>
    <dgm:pt modelId="{868F8D94-3877-4324-9042-1341AE9DE455}" type="parTrans" cxnId="{E2E61998-C97E-447B-ABEE-B22FB3BE8B8C}">
      <dgm:prSet/>
      <dgm:spPr/>
      <dgm:t>
        <a:bodyPr/>
        <a:lstStyle/>
        <a:p>
          <a:endParaRPr lang="en-US"/>
        </a:p>
      </dgm:t>
    </dgm:pt>
    <dgm:pt modelId="{93404104-7B23-4D05-83FE-BB55BE0C1D08}" type="sibTrans" cxnId="{E2E61998-C97E-447B-ABEE-B22FB3BE8B8C}">
      <dgm:prSet/>
      <dgm:spPr/>
      <dgm:t>
        <a:bodyPr/>
        <a:lstStyle/>
        <a:p>
          <a:endParaRPr lang="en-US"/>
        </a:p>
      </dgm:t>
    </dgm:pt>
    <dgm:pt modelId="{F3F7E997-9F8A-4441-B83F-8588389C858D}">
      <dgm:prSet phldrT="[Text]"/>
      <dgm:spPr/>
      <dgm:t>
        <a:bodyPr/>
        <a:lstStyle/>
        <a:p>
          <a:r>
            <a:rPr lang="tr-TR" dirty="0" err="1"/>
            <a:t>Different</a:t>
          </a:r>
          <a:r>
            <a:rPr lang="tr-TR" dirty="0"/>
            <a:t> </a:t>
          </a:r>
          <a:r>
            <a:rPr lang="tr-TR" dirty="0" err="1"/>
            <a:t>color</a:t>
          </a:r>
          <a:r>
            <a:rPr lang="tr-TR" dirty="0"/>
            <a:t> </a:t>
          </a:r>
          <a:r>
            <a:rPr lang="tr-TR" dirty="0" err="1"/>
            <a:t>space</a:t>
          </a:r>
          <a:r>
            <a:rPr lang="tr-TR" dirty="0"/>
            <a:t> </a:t>
          </a:r>
          <a:endParaRPr lang="en-US" dirty="0"/>
        </a:p>
      </dgm:t>
    </dgm:pt>
    <dgm:pt modelId="{AF6E2EA3-7196-449F-A219-70067B9E79DC}" type="parTrans" cxnId="{933B9BCD-BE1D-4A71-B35A-B489D1D0F444}">
      <dgm:prSet/>
      <dgm:spPr/>
      <dgm:t>
        <a:bodyPr/>
        <a:lstStyle/>
        <a:p>
          <a:endParaRPr lang="en-US"/>
        </a:p>
      </dgm:t>
    </dgm:pt>
    <dgm:pt modelId="{8E4CB1E4-D962-43C9-B1C1-35C3684BDA4D}" type="sibTrans" cxnId="{933B9BCD-BE1D-4A71-B35A-B489D1D0F444}">
      <dgm:prSet/>
      <dgm:spPr/>
      <dgm:t>
        <a:bodyPr/>
        <a:lstStyle/>
        <a:p>
          <a:endParaRPr lang="en-US"/>
        </a:p>
      </dgm:t>
    </dgm:pt>
    <dgm:pt modelId="{3B7E082B-75F9-4357-95D4-3818BA4D8355}">
      <dgm:prSet phldrT="[Text]"/>
      <dgm:spPr/>
      <dgm:t>
        <a:bodyPr/>
        <a:lstStyle/>
        <a:p>
          <a:r>
            <a:rPr lang="tr-TR" dirty="0" err="1"/>
            <a:t>Bigger</a:t>
          </a:r>
          <a:r>
            <a:rPr lang="tr-TR" dirty="0"/>
            <a:t> </a:t>
          </a:r>
          <a:r>
            <a:rPr lang="tr-TR" dirty="0" err="1"/>
            <a:t>Dataset</a:t>
          </a:r>
          <a:endParaRPr lang="en-US" dirty="0"/>
        </a:p>
      </dgm:t>
    </dgm:pt>
    <dgm:pt modelId="{76289D86-C5A3-455A-96F6-85731968CF5A}" type="parTrans" cxnId="{BFA9C407-6E99-4274-BBBE-6BE3A241C095}">
      <dgm:prSet/>
      <dgm:spPr/>
      <dgm:t>
        <a:bodyPr/>
        <a:lstStyle/>
        <a:p>
          <a:endParaRPr lang="en-US"/>
        </a:p>
      </dgm:t>
    </dgm:pt>
    <dgm:pt modelId="{767EE06E-5112-40EE-894A-8439A886C6D8}" type="sibTrans" cxnId="{BFA9C407-6E99-4274-BBBE-6BE3A241C095}">
      <dgm:prSet/>
      <dgm:spPr/>
      <dgm:t>
        <a:bodyPr/>
        <a:lstStyle/>
        <a:p>
          <a:endParaRPr lang="en-US"/>
        </a:p>
      </dgm:t>
    </dgm:pt>
    <dgm:pt modelId="{5D2A75F2-BCE0-47CD-8731-787CEEE71261}" type="pres">
      <dgm:prSet presAssocID="{777445A1-60FD-450B-971E-92F8F0DF030F}" presName="diagram" presStyleCnt="0">
        <dgm:presLayoutVars>
          <dgm:dir/>
          <dgm:resizeHandles val="exact"/>
        </dgm:presLayoutVars>
      </dgm:prSet>
      <dgm:spPr/>
    </dgm:pt>
    <dgm:pt modelId="{590CC495-83D4-46FB-8968-01B3AC427A73}" type="pres">
      <dgm:prSet presAssocID="{1603E0A0-BC48-43C0-97B0-84C390F5A7A8}" presName="node" presStyleLbl="node1" presStyleIdx="0" presStyleCnt="3">
        <dgm:presLayoutVars>
          <dgm:bulletEnabled val="1"/>
        </dgm:presLayoutVars>
      </dgm:prSet>
      <dgm:spPr/>
    </dgm:pt>
    <dgm:pt modelId="{C1FCBF1C-4DF1-4FF5-8FE8-F336A49F5B64}" type="pres">
      <dgm:prSet presAssocID="{93404104-7B23-4D05-83FE-BB55BE0C1D08}" presName="sibTrans" presStyleCnt="0"/>
      <dgm:spPr/>
    </dgm:pt>
    <dgm:pt modelId="{BA14CE05-8725-4D4D-8BF5-23DD3678AE39}" type="pres">
      <dgm:prSet presAssocID="{F3F7E997-9F8A-4441-B83F-8588389C858D}" presName="node" presStyleLbl="node1" presStyleIdx="1" presStyleCnt="3">
        <dgm:presLayoutVars>
          <dgm:bulletEnabled val="1"/>
        </dgm:presLayoutVars>
      </dgm:prSet>
      <dgm:spPr/>
    </dgm:pt>
    <dgm:pt modelId="{12BB1AE9-DEAB-4550-AD11-61D7D22A5336}" type="pres">
      <dgm:prSet presAssocID="{8E4CB1E4-D962-43C9-B1C1-35C3684BDA4D}" presName="sibTrans" presStyleCnt="0"/>
      <dgm:spPr/>
    </dgm:pt>
    <dgm:pt modelId="{44D73116-A0FD-4AEF-88AB-514448E4570F}" type="pres">
      <dgm:prSet presAssocID="{3B7E082B-75F9-4357-95D4-3818BA4D8355}" presName="node" presStyleLbl="node1" presStyleIdx="2" presStyleCnt="3">
        <dgm:presLayoutVars>
          <dgm:bulletEnabled val="1"/>
        </dgm:presLayoutVars>
      </dgm:prSet>
      <dgm:spPr/>
    </dgm:pt>
  </dgm:ptLst>
  <dgm:cxnLst>
    <dgm:cxn modelId="{BFA9C407-6E99-4274-BBBE-6BE3A241C095}" srcId="{777445A1-60FD-450B-971E-92F8F0DF030F}" destId="{3B7E082B-75F9-4357-95D4-3818BA4D8355}" srcOrd="2" destOrd="0" parTransId="{76289D86-C5A3-455A-96F6-85731968CF5A}" sibTransId="{767EE06E-5112-40EE-894A-8439A886C6D8}"/>
    <dgm:cxn modelId="{5B859345-DDE2-4026-A845-505EFC1CE9D0}" type="presOf" srcId="{F3F7E997-9F8A-4441-B83F-8588389C858D}" destId="{BA14CE05-8725-4D4D-8BF5-23DD3678AE39}" srcOrd="0" destOrd="0" presId="urn:microsoft.com/office/officeart/2005/8/layout/default"/>
    <dgm:cxn modelId="{E83F0A67-E188-40C4-A536-0B2915EF616F}" type="presOf" srcId="{777445A1-60FD-450B-971E-92F8F0DF030F}" destId="{5D2A75F2-BCE0-47CD-8731-787CEEE71261}" srcOrd="0" destOrd="0" presId="urn:microsoft.com/office/officeart/2005/8/layout/default"/>
    <dgm:cxn modelId="{191D9E7E-7C5C-468C-AC00-DA035B2C8ECF}" type="presOf" srcId="{1603E0A0-BC48-43C0-97B0-84C390F5A7A8}" destId="{590CC495-83D4-46FB-8968-01B3AC427A73}" srcOrd="0" destOrd="0" presId="urn:microsoft.com/office/officeart/2005/8/layout/default"/>
    <dgm:cxn modelId="{E2E61998-C97E-447B-ABEE-B22FB3BE8B8C}" srcId="{777445A1-60FD-450B-971E-92F8F0DF030F}" destId="{1603E0A0-BC48-43C0-97B0-84C390F5A7A8}" srcOrd="0" destOrd="0" parTransId="{868F8D94-3877-4324-9042-1341AE9DE455}" sibTransId="{93404104-7B23-4D05-83FE-BB55BE0C1D08}"/>
    <dgm:cxn modelId="{933B9BCD-BE1D-4A71-B35A-B489D1D0F444}" srcId="{777445A1-60FD-450B-971E-92F8F0DF030F}" destId="{F3F7E997-9F8A-4441-B83F-8588389C858D}" srcOrd="1" destOrd="0" parTransId="{AF6E2EA3-7196-449F-A219-70067B9E79DC}" sibTransId="{8E4CB1E4-D962-43C9-B1C1-35C3684BDA4D}"/>
    <dgm:cxn modelId="{F01D27F1-2446-4D1B-A6E9-5E5516C3D5CC}" type="presOf" srcId="{3B7E082B-75F9-4357-95D4-3818BA4D8355}" destId="{44D73116-A0FD-4AEF-88AB-514448E4570F}" srcOrd="0" destOrd="0" presId="urn:microsoft.com/office/officeart/2005/8/layout/default"/>
    <dgm:cxn modelId="{BBFAED25-F956-4DA5-A5CC-6E6018FE84D9}" type="presParOf" srcId="{5D2A75F2-BCE0-47CD-8731-787CEEE71261}" destId="{590CC495-83D4-46FB-8968-01B3AC427A73}" srcOrd="0" destOrd="0" presId="urn:microsoft.com/office/officeart/2005/8/layout/default"/>
    <dgm:cxn modelId="{500C0CD5-B68F-4A96-A1BB-CE8A89AA3B61}" type="presParOf" srcId="{5D2A75F2-BCE0-47CD-8731-787CEEE71261}" destId="{C1FCBF1C-4DF1-4FF5-8FE8-F336A49F5B64}" srcOrd="1" destOrd="0" presId="urn:microsoft.com/office/officeart/2005/8/layout/default"/>
    <dgm:cxn modelId="{29691C1D-699E-4EC2-A80C-04D510A24ADA}" type="presParOf" srcId="{5D2A75F2-BCE0-47CD-8731-787CEEE71261}" destId="{BA14CE05-8725-4D4D-8BF5-23DD3678AE39}" srcOrd="2" destOrd="0" presId="urn:microsoft.com/office/officeart/2005/8/layout/default"/>
    <dgm:cxn modelId="{D6BEE64F-05B4-442A-8BB8-E1208B946BCD}" type="presParOf" srcId="{5D2A75F2-BCE0-47CD-8731-787CEEE71261}" destId="{12BB1AE9-DEAB-4550-AD11-61D7D22A5336}" srcOrd="3" destOrd="0" presId="urn:microsoft.com/office/officeart/2005/8/layout/default"/>
    <dgm:cxn modelId="{9A3715C9-DABA-4A19-B95B-535D980ADACC}" type="presParOf" srcId="{5D2A75F2-BCE0-47CD-8731-787CEEE71261}" destId="{44D73116-A0FD-4AEF-88AB-514448E4570F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607DBE-216F-4478-8DC8-8D5EC7844181}">
      <dsp:nvSpPr>
        <dsp:cNvPr id="0" name=""/>
        <dsp:cNvSpPr/>
      </dsp:nvSpPr>
      <dsp:spPr>
        <a:xfrm>
          <a:off x="2827" y="794476"/>
          <a:ext cx="2757209" cy="9258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600" kern="1200" dirty="0"/>
            <a:t>CIFAR-10</a:t>
          </a:r>
        </a:p>
      </dsp:txBody>
      <dsp:txXfrm>
        <a:off x="2827" y="794476"/>
        <a:ext cx="2757209" cy="925841"/>
      </dsp:txXfrm>
    </dsp:sp>
    <dsp:sp modelId="{191D2DD6-781C-4152-A592-18BC89D6C3C2}">
      <dsp:nvSpPr>
        <dsp:cNvPr id="0" name=""/>
        <dsp:cNvSpPr/>
      </dsp:nvSpPr>
      <dsp:spPr>
        <a:xfrm>
          <a:off x="2827" y="1720318"/>
          <a:ext cx="2757209" cy="19136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tr-TR" sz="2600" kern="1200" dirty="0" err="1"/>
            <a:t>Contains</a:t>
          </a:r>
          <a:endParaRPr lang="tr-TR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600" kern="1200" dirty="0"/>
            <a:t>32x32 </a:t>
          </a:r>
          <a:r>
            <a:rPr lang="tr-TR" sz="2600" kern="1200" dirty="0" err="1"/>
            <a:t>pixel</a:t>
          </a:r>
          <a:endParaRPr lang="tr-TR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600" kern="1200" dirty="0"/>
            <a:t>60.000 </a:t>
          </a:r>
          <a:r>
            <a:rPr lang="tr-TR" sz="2600" kern="1200" dirty="0" err="1"/>
            <a:t>images</a:t>
          </a:r>
          <a:r>
            <a:rPr lang="tr-TR" sz="2600" kern="1200" dirty="0"/>
            <a:t>.</a:t>
          </a:r>
        </a:p>
      </dsp:txBody>
      <dsp:txXfrm>
        <a:off x="2827" y="1720318"/>
        <a:ext cx="2757209" cy="1913608"/>
      </dsp:txXfrm>
    </dsp:sp>
    <dsp:sp modelId="{E22E3C5D-D38A-4F25-8B29-67918B30D1B8}">
      <dsp:nvSpPr>
        <dsp:cNvPr id="0" name=""/>
        <dsp:cNvSpPr/>
      </dsp:nvSpPr>
      <dsp:spPr>
        <a:xfrm>
          <a:off x="3146046" y="794476"/>
          <a:ext cx="2757209" cy="9258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600" kern="1200" dirty="0"/>
            <a:t>HABABAM SINIFI</a:t>
          </a:r>
        </a:p>
      </dsp:txBody>
      <dsp:txXfrm>
        <a:off x="3146046" y="794476"/>
        <a:ext cx="2757209" cy="925841"/>
      </dsp:txXfrm>
    </dsp:sp>
    <dsp:sp modelId="{2B96700F-CB7D-4F3E-8404-0EFA12222B77}">
      <dsp:nvSpPr>
        <dsp:cNvPr id="0" name=""/>
        <dsp:cNvSpPr/>
      </dsp:nvSpPr>
      <dsp:spPr>
        <a:xfrm>
          <a:off x="3146046" y="1720318"/>
          <a:ext cx="2757209" cy="19136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tr-TR" sz="2600" kern="1200"/>
            <a:t>Contains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600" kern="1200" dirty="0"/>
            <a:t>128x128 </a:t>
          </a:r>
          <a:r>
            <a:rPr lang="tr-TR" sz="2600" kern="1200" dirty="0" err="1"/>
            <a:t>pixel</a:t>
          </a:r>
          <a:endParaRPr lang="tr-TR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600" kern="1200" dirty="0"/>
            <a:t>25.000 </a:t>
          </a:r>
          <a:r>
            <a:rPr lang="tr-TR" sz="2600" kern="1200" dirty="0" err="1"/>
            <a:t>images</a:t>
          </a:r>
          <a:r>
            <a:rPr lang="tr-TR" sz="2600" kern="1200" dirty="0"/>
            <a:t>.</a:t>
          </a:r>
        </a:p>
      </dsp:txBody>
      <dsp:txXfrm>
        <a:off x="3146046" y="1720318"/>
        <a:ext cx="2757209" cy="1913608"/>
      </dsp:txXfrm>
    </dsp:sp>
    <dsp:sp modelId="{2601A8EC-4DAF-4535-ACDA-887F71A9591E}">
      <dsp:nvSpPr>
        <dsp:cNvPr id="0" name=""/>
        <dsp:cNvSpPr/>
      </dsp:nvSpPr>
      <dsp:spPr>
        <a:xfrm>
          <a:off x="6289265" y="794476"/>
          <a:ext cx="2757209" cy="9258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600" kern="1200" dirty="0"/>
            <a:t>DOCUMENTARY</a:t>
          </a:r>
        </a:p>
      </dsp:txBody>
      <dsp:txXfrm>
        <a:off x="6289265" y="794476"/>
        <a:ext cx="2757209" cy="925841"/>
      </dsp:txXfrm>
    </dsp:sp>
    <dsp:sp modelId="{87AA144C-7356-4F09-A971-6D22B72BFB88}">
      <dsp:nvSpPr>
        <dsp:cNvPr id="0" name=""/>
        <dsp:cNvSpPr/>
      </dsp:nvSpPr>
      <dsp:spPr>
        <a:xfrm>
          <a:off x="6289265" y="1720318"/>
          <a:ext cx="2757209" cy="19136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tr-TR" sz="2600" kern="1200"/>
            <a:t>Contains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600" kern="1200" dirty="0"/>
            <a:t>128x128 </a:t>
          </a:r>
          <a:r>
            <a:rPr lang="tr-TR" sz="2600" kern="1200" dirty="0" err="1"/>
            <a:t>pixel</a:t>
          </a:r>
          <a:endParaRPr lang="tr-TR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600" kern="1200" dirty="0"/>
            <a:t>150.000 </a:t>
          </a:r>
          <a:r>
            <a:rPr lang="tr-TR" sz="2600" kern="1200" dirty="0" err="1"/>
            <a:t>images</a:t>
          </a:r>
          <a:r>
            <a:rPr lang="tr-TR" sz="2600" kern="1200" dirty="0"/>
            <a:t>.</a:t>
          </a:r>
        </a:p>
      </dsp:txBody>
      <dsp:txXfrm>
        <a:off x="6289265" y="1720318"/>
        <a:ext cx="2757209" cy="19136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0CC495-83D4-46FB-8968-01B3AC427A73}">
      <dsp:nvSpPr>
        <dsp:cNvPr id="0" name=""/>
        <dsp:cNvSpPr/>
      </dsp:nvSpPr>
      <dsp:spPr>
        <a:xfrm>
          <a:off x="680414" y="1715"/>
          <a:ext cx="2261086" cy="1356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/>
            <a:t>Object </a:t>
          </a:r>
          <a:r>
            <a:rPr lang="tr-TR" sz="2700" kern="1200" dirty="0" err="1"/>
            <a:t>Classification</a:t>
          </a:r>
          <a:r>
            <a:rPr lang="tr-TR" sz="2700" kern="1200" dirty="0"/>
            <a:t> + </a:t>
          </a:r>
          <a:r>
            <a:rPr lang="tr-TR" sz="2700" kern="1200" dirty="0" err="1"/>
            <a:t>Colorization</a:t>
          </a:r>
          <a:endParaRPr lang="en-US" sz="2700" kern="1200" dirty="0"/>
        </a:p>
      </dsp:txBody>
      <dsp:txXfrm>
        <a:off x="680414" y="1715"/>
        <a:ext cx="2261086" cy="1356651"/>
      </dsp:txXfrm>
    </dsp:sp>
    <dsp:sp modelId="{BA14CE05-8725-4D4D-8BF5-23DD3678AE39}">
      <dsp:nvSpPr>
        <dsp:cNvPr id="0" name=""/>
        <dsp:cNvSpPr/>
      </dsp:nvSpPr>
      <dsp:spPr>
        <a:xfrm>
          <a:off x="3167609" y="1715"/>
          <a:ext cx="2261086" cy="1356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 err="1"/>
            <a:t>Different</a:t>
          </a:r>
          <a:r>
            <a:rPr lang="tr-TR" sz="2700" kern="1200" dirty="0"/>
            <a:t> </a:t>
          </a:r>
          <a:r>
            <a:rPr lang="tr-TR" sz="2700" kern="1200" dirty="0" err="1"/>
            <a:t>color</a:t>
          </a:r>
          <a:r>
            <a:rPr lang="tr-TR" sz="2700" kern="1200" dirty="0"/>
            <a:t> </a:t>
          </a:r>
          <a:r>
            <a:rPr lang="tr-TR" sz="2700" kern="1200" dirty="0" err="1"/>
            <a:t>space</a:t>
          </a:r>
          <a:r>
            <a:rPr lang="tr-TR" sz="2700" kern="1200" dirty="0"/>
            <a:t> </a:t>
          </a:r>
          <a:endParaRPr lang="en-US" sz="2700" kern="1200" dirty="0"/>
        </a:p>
      </dsp:txBody>
      <dsp:txXfrm>
        <a:off x="3167609" y="1715"/>
        <a:ext cx="2261086" cy="1356651"/>
      </dsp:txXfrm>
    </dsp:sp>
    <dsp:sp modelId="{44D73116-A0FD-4AEF-88AB-514448E4570F}">
      <dsp:nvSpPr>
        <dsp:cNvPr id="0" name=""/>
        <dsp:cNvSpPr/>
      </dsp:nvSpPr>
      <dsp:spPr>
        <a:xfrm>
          <a:off x="1924011" y="1584475"/>
          <a:ext cx="2261086" cy="1356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 err="1"/>
            <a:t>Bigger</a:t>
          </a:r>
          <a:r>
            <a:rPr lang="tr-TR" sz="2700" kern="1200" dirty="0"/>
            <a:t> </a:t>
          </a:r>
          <a:r>
            <a:rPr lang="tr-TR" sz="2700" kern="1200" dirty="0" err="1"/>
            <a:t>Dataset</a:t>
          </a:r>
          <a:endParaRPr lang="en-US" sz="2700" kern="1200" dirty="0"/>
        </a:p>
      </dsp:txBody>
      <dsp:txXfrm>
        <a:off x="1924011" y="1584475"/>
        <a:ext cx="2261086" cy="13566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908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17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60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19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46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85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25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91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6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46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96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6/14/2024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993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rive.google.com/file/d/14HQfcIGf/_brzKGtOWZg9sYzcC1w99L5s/view?usp=sharing" TargetMode="External"/><Relationship Id="rId5" Type="http://schemas.openxmlformats.org/officeDocument/2006/relationships/hyperlink" Target="https://drive.google.com/file/d/1W/_h0QmoZuGdbQSq9S/_stEcw9p-ggDgaA/view?usp=sharing" TargetMode="External"/><Relationship Id="rId4" Type="http://schemas.openxmlformats.org/officeDocument/2006/relationships/hyperlink" Target="https://drive.google.com/file/d/1oSKEDODvLJEQZi1mq5UbHO3LSSNfvaXF/view?usp=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renklilik, sanat içeren bir resim&#10;&#10;Açıklama otomatik olarak oluşturuldu">
            <a:extLst>
              <a:ext uri="{FF2B5EF4-FFF2-40B4-BE49-F238E27FC236}">
                <a16:creationId xmlns:a16="http://schemas.microsoft.com/office/drawing/2014/main" id="{4390EAE3-773D-EFE1-CB9A-7698083E99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05D6D1B4-F9A7-0919-03B7-34BADF2A0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258" y="1424473"/>
            <a:ext cx="7714388" cy="2850146"/>
          </a:xfrm>
        </p:spPr>
        <p:txBody>
          <a:bodyPr>
            <a:normAutofit/>
          </a:bodyPr>
          <a:lstStyle/>
          <a:p>
            <a:pPr algn="ctr"/>
            <a:r>
              <a:rPr lang="tr-TR"/>
              <a:t>IMAGE AND VIDEO COLORIZATION USING GENERATIVE ADVERSERIAL NETWORKS 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8F00CEC2-1DE5-0D45-2EAC-B54BDE8EB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258" y="4848464"/>
            <a:ext cx="7714388" cy="1085849"/>
          </a:xfrm>
        </p:spPr>
        <p:txBody>
          <a:bodyPr>
            <a:normAutofit/>
          </a:bodyPr>
          <a:lstStyle/>
          <a:p>
            <a:pPr algn="ctr"/>
            <a:r>
              <a:rPr lang="tr-TR"/>
              <a:t>Şevval Bulburu 19011038</a:t>
            </a:r>
          </a:p>
          <a:p>
            <a:pPr algn="ctr"/>
            <a:r>
              <a:rPr lang="tr-TR"/>
              <a:t>Mehmet Alperen Ölçer 20011023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70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906F54D-04EF-4345-A564-7A7B57B6C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renklilik, sanat içeren bir resim&#10;&#10;Açıklama otomatik olarak oluşturuldu">
            <a:extLst>
              <a:ext uri="{FF2B5EF4-FFF2-40B4-BE49-F238E27FC236}">
                <a16:creationId xmlns:a16="http://schemas.microsoft.com/office/drawing/2014/main" id="{4390EAE3-773D-EFE1-CB9A-7698083E9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63FA5D-402E-473D-AF05-018BE28B2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3"/>
            <a:ext cx="10667999" cy="5333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5D6D1B4-F9A7-0919-03B7-34BADF2A0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15" y="1504336"/>
            <a:ext cx="2920182" cy="619431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GENERATOR-1</a:t>
            </a:r>
            <a:endParaRPr lang="tr-TR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20D3D82-8B25-4DD9-9924-4CEAD450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1206" y="4572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aşlık 1">
            <a:extLst>
              <a:ext uri="{FF2B5EF4-FFF2-40B4-BE49-F238E27FC236}">
                <a16:creationId xmlns:a16="http://schemas.microsoft.com/office/drawing/2014/main" id="{23020158-D686-1E08-7AFD-84673E86080A}"/>
              </a:ext>
            </a:extLst>
          </p:cNvPr>
          <p:cNvSpPr txBox="1">
            <a:spLocks/>
          </p:cNvSpPr>
          <p:nvPr/>
        </p:nvSpPr>
        <p:spPr>
          <a:xfrm>
            <a:off x="171115" y="4114803"/>
            <a:ext cx="2920182" cy="6194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GENERATOR-2</a:t>
            </a:r>
            <a:endParaRPr lang="tr-TR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Picture 7" descr="A group of black and white squares&#10;&#10;Description automatically generated">
            <a:extLst>
              <a:ext uri="{FF2B5EF4-FFF2-40B4-BE49-F238E27FC236}">
                <a16:creationId xmlns:a16="http://schemas.microsoft.com/office/drawing/2014/main" id="{357BBAF6-A70B-4F06-6DA1-C7E35AE85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220" y="1229317"/>
            <a:ext cx="8553589" cy="1788899"/>
          </a:xfrm>
          <a:prstGeom prst="rect">
            <a:avLst/>
          </a:prstGeom>
        </p:spPr>
      </p:pic>
      <p:pic>
        <p:nvPicPr>
          <p:cNvPr id="10" name="Picture 9" descr="A diagram of a baseball&#10;&#10;Description automatically generated with medium confidence">
            <a:extLst>
              <a:ext uri="{FF2B5EF4-FFF2-40B4-BE49-F238E27FC236}">
                <a16:creationId xmlns:a16="http://schemas.microsoft.com/office/drawing/2014/main" id="{20BFE948-738E-D322-6EA1-603AC0A92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338" y="3020205"/>
            <a:ext cx="6525833" cy="355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32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906F54D-04EF-4345-A564-7A7B57B6C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renklilik, sanat içeren bir resim&#10;&#10;Açıklama otomatik olarak oluşturuldu">
            <a:extLst>
              <a:ext uri="{FF2B5EF4-FFF2-40B4-BE49-F238E27FC236}">
                <a16:creationId xmlns:a16="http://schemas.microsoft.com/office/drawing/2014/main" id="{4390EAE3-773D-EFE1-CB9A-7698083E9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63FA5D-402E-473D-AF05-018BE28B2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3"/>
            <a:ext cx="10667999" cy="5333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5D6D1B4-F9A7-0919-03B7-34BADF2A0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71727"/>
            <a:ext cx="3028335" cy="1614271"/>
          </a:xfrm>
        </p:spPr>
        <p:txBody>
          <a:bodyPr anchor="t">
            <a:normAutofit fontScale="90000"/>
          </a:bodyPr>
          <a:lstStyle/>
          <a:p>
            <a:r>
              <a:rPr lang="tr-TR" dirty="0" err="1">
                <a:solidFill>
                  <a:schemeClr val="accent2">
                    <a:lumMod val="50000"/>
                  </a:schemeClr>
                </a:solidFill>
              </a:rPr>
              <a:t>Experımental</a:t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tr-TR" dirty="0" err="1">
                <a:solidFill>
                  <a:schemeClr val="accent2">
                    <a:lumMod val="50000"/>
                  </a:schemeClr>
                </a:solidFill>
              </a:rPr>
              <a:t>result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 on</a:t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Cifar-10</a:t>
            </a:r>
            <a:endParaRPr lang="tr-TR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8F00CEC2-1DE5-0D45-2EAC-B54BDE8EB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67369"/>
            <a:ext cx="4572000" cy="789300"/>
          </a:xfrm>
        </p:spPr>
        <p:txBody>
          <a:bodyPr>
            <a:normAutofit/>
          </a:bodyPr>
          <a:lstStyle/>
          <a:p>
            <a:endParaRPr lang="tr-TR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20D3D82-8B25-4DD9-9924-4CEAD450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1206" y="4572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C84DA54-907E-27A5-919D-47B5D9F45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605" y="4153201"/>
            <a:ext cx="5433531" cy="2301439"/>
          </a:xfrm>
          <a:prstGeom prst="rect">
            <a:avLst/>
          </a:prstGeom>
        </p:spPr>
      </p:pic>
      <p:pic>
        <p:nvPicPr>
          <p:cNvPr id="7" name="Picture 6" descr="A collage of images of animals&#10;&#10;Description automatically generated">
            <a:extLst>
              <a:ext uri="{FF2B5EF4-FFF2-40B4-BE49-F238E27FC236}">
                <a16:creationId xmlns:a16="http://schemas.microsoft.com/office/drawing/2014/main" id="{12E2E285-1255-AB4A-2574-C19007E006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9712"/>
          <a:stretch/>
        </p:blipFill>
        <p:spPr>
          <a:xfrm>
            <a:off x="3356783" y="48881"/>
            <a:ext cx="3805588" cy="4031411"/>
          </a:xfrm>
          <a:prstGeom prst="rect">
            <a:avLst/>
          </a:prstGeom>
        </p:spPr>
      </p:pic>
      <p:pic>
        <p:nvPicPr>
          <p:cNvPr id="8" name="Picture 7" descr="A collage of images of animals&#10;&#10;Description automatically generated">
            <a:extLst>
              <a:ext uri="{FF2B5EF4-FFF2-40B4-BE49-F238E27FC236}">
                <a16:creationId xmlns:a16="http://schemas.microsoft.com/office/drawing/2014/main" id="{ACED005A-CDA4-79F4-77B0-F525AA2E31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3"/>
          <a:stretch/>
        </p:blipFill>
        <p:spPr>
          <a:xfrm>
            <a:off x="7162371" y="-1"/>
            <a:ext cx="3805588" cy="403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94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906F54D-04EF-4345-A564-7A7B57B6C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renklilik, sanat içeren bir resim&#10;&#10;Açıklama otomatik olarak oluşturuldu">
            <a:extLst>
              <a:ext uri="{FF2B5EF4-FFF2-40B4-BE49-F238E27FC236}">
                <a16:creationId xmlns:a16="http://schemas.microsoft.com/office/drawing/2014/main" id="{4390EAE3-773D-EFE1-CB9A-7698083E9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63FA5D-402E-473D-AF05-018BE28B2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3"/>
            <a:ext cx="10667999" cy="5333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5D6D1B4-F9A7-0919-03B7-34BADF2A0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599" y="868320"/>
            <a:ext cx="8432801" cy="789294"/>
          </a:xfrm>
        </p:spPr>
        <p:txBody>
          <a:bodyPr anchor="t">
            <a:normAutofit/>
          </a:bodyPr>
          <a:lstStyle/>
          <a:p>
            <a:r>
              <a:rPr lang="tr-TR" dirty="0">
                <a:solidFill>
                  <a:schemeClr val="accent2">
                    <a:lumMod val="50000"/>
                  </a:schemeClr>
                </a:solidFill>
              </a:rPr>
              <a:t>PROJECT STEPS – VIDEO COLORIZATION </a:t>
            </a:r>
            <a:endParaRPr lang="tr-TR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20D3D82-8B25-4DD9-9924-4CEAD450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1206" y="4572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kdörtgen: Köşeleri Yuvarlatılmış 3">
            <a:extLst>
              <a:ext uri="{FF2B5EF4-FFF2-40B4-BE49-F238E27FC236}">
                <a16:creationId xmlns:a16="http://schemas.microsoft.com/office/drawing/2014/main" id="{763B7AA8-4E77-D2B6-F18E-346FCAC41975}"/>
              </a:ext>
            </a:extLst>
          </p:cNvPr>
          <p:cNvSpPr/>
          <p:nvPr/>
        </p:nvSpPr>
        <p:spPr>
          <a:xfrm>
            <a:off x="2184377" y="3157213"/>
            <a:ext cx="1825865" cy="104389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 Creation by</a:t>
            </a:r>
          </a:p>
          <a:p>
            <a:pPr algn="ctr"/>
            <a:r>
              <a:rPr lang="tr-T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Frame</a:t>
            </a:r>
            <a:r>
              <a:rPr lang="tr-T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tr-T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Extraction</a:t>
            </a:r>
            <a:endParaRPr lang="tr-T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65CD984-FE59-C25E-7A70-64D067C8415B}"/>
              </a:ext>
            </a:extLst>
          </p:cNvPr>
          <p:cNvSpPr/>
          <p:nvPr/>
        </p:nvSpPr>
        <p:spPr>
          <a:xfrm>
            <a:off x="279398" y="3105601"/>
            <a:ext cx="1273650" cy="11414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Video Source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7680400D-F980-15B7-3703-B46D31AD4CB1}"/>
              </a:ext>
            </a:extLst>
          </p:cNvPr>
          <p:cNvCxnSpPr>
            <a:stCxn id="5" idx="6"/>
            <a:endCxn id="4" idx="1"/>
          </p:cNvCxnSpPr>
          <p:nvPr/>
        </p:nvCxnSpPr>
        <p:spPr>
          <a:xfrm>
            <a:off x="1553048" y="3676313"/>
            <a:ext cx="631329" cy="284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ikdörtgen: Köşeleri Yuvarlatılmış 9">
            <a:extLst>
              <a:ext uri="{FF2B5EF4-FFF2-40B4-BE49-F238E27FC236}">
                <a16:creationId xmlns:a16="http://schemas.microsoft.com/office/drawing/2014/main" id="{293877A9-206A-380C-A274-3266B1E7283C}"/>
              </a:ext>
            </a:extLst>
          </p:cNvPr>
          <p:cNvSpPr/>
          <p:nvPr/>
        </p:nvSpPr>
        <p:spPr>
          <a:xfrm>
            <a:off x="4662015" y="3131405"/>
            <a:ext cx="1825865" cy="1092660"/>
          </a:xfrm>
          <a:prstGeom prst="roundRect">
            <a:avLst/>
          </a:prstGeom>
          <a:solidFill>
            <a:srgbClr val="F8F8D4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 Pre-Processing</a:t>
            </a:r>
          </a:p>
        </p:txBody>
      </p: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421D3C73-B9FA-05C0-551C-D466678DA1BA}"/>
              </a:ext>
            </a:extLst>
          </p:cNvPr>
          <p:cNvCxnSpPr>
            <a:cxnSpLocks/>
          </p:cNvCxnSpPr>
          <p:nvPr/>
        </p:nvCxnSpPr>
        <p:spPr>
          <a:xfrm>
            <a:off x="4077842" y="3695144"/>
            <a:ext cx="563325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7C70E838-7651-48A5-650E-2DC7B2239BBF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6467750" y="3105601"/>
            <a:ext cx="682310" cy="664833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66802C5E-002F-3230-4F32-BD675AAF195E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508734" y="3820109"/>
            <a:ext cx="707929" cy="776967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ikdörtgen: Köşeleri Yuvarlatılmış 29">
            <a:extLst>
              <a:ext uri="{FF2B5EF4-FFF2-40B4-BE49-F238E27FC236}">
                <a16:creationId xmlns:a16="http://schemas.microsoft.com/office/drawing/2014/main" id="{C5C8063E-6AA2-45C2-A42E-04672DA1D2ED}"/>
              </a:ext>
            </a:extLst>
          </p:cNvPr>
          <p:cNvSpPr/>
          <p:nvPr/>
        </p:nvSpPr>
        <p:spPr>
          <a:xfrm>
            <a:off x="7150060" y="2620054"/>
            <a:ext cx="2287110" cy="97109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Independent GAN Training </a:t>
            </a:r>
          </a:p>
        </p:txBody>
      </p:sp>
      <p:sp>
        <p:nvSpPr>
          <p:cNvPr id="32" name="Dikdörtgen: Köşeleri Yuvarlatılmış 31">
            <a:extLst>
              <a:ext uri="{FF2B5EF4-FFF2-40B4-BE49-F238E27FC236}">
                <a16:creationId xmlns:a16="http://schemas.microsoft.com/office/drawing/2014/main" id="{568CE5E8-4494-F4BE-4992-13615EED1E0A}"/>
              </a:ext>
            </a:extLst>
          </p:cNvPr>
          <p:cNvSpPr/>
          <p:nvPr/>
        </p:nvSpPr>
        <p:spPr>
          <a:xfrm>
            <a:off x="7216663" y="4111529"/>
            <a:ext cx="2287110" cy="97109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Dependent GAN Training </a:t>
            </a:r>
          </a:p>
        </p:txBody>
      </p:sp>
      <p:sp>
        <p:nvSpPr>
          <p:cNvPr id="34" name="Dikdörtgen: Köşeleri Yuvarlatılmış 33">
            <a:extLst>
              <a:ext uri="{FF2B5EF4-FFF2-40B4-BE49-F238E27FC236}">
                <a16:creationId xmlns:a16="http://schemas.microsoft.com/office/drawing/2014/main" id="{1000830C-06E3-8B6F-83DC-5E1065271393}"/>
              </a:ext>
            </a:extLst>
          </p:cNvPr>
          <p:cNvSpPr/>
          <p:nvPr/>
        </p:nvSpPr>
        <p:spPr>
          <a:xfrm>
            <a:off x="10007623" y="3094715"/>
            <a:ext cx="1825865" cy="1092660"/>
          </a:xfrm>
          <a:prstGeom prst="roundRect">
            <a:avLst/>
          </a:prstGeom>
          <a:solidFill>
            <a:srgbClr val="F8F8D4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Video Colorization Structure</a:t>
            </a:r>
          </a:p>
        </p:txBody>
      </p:sp>
      <p:cxnSp>
        <p:nvCxnSpPr>
          <p:cNvPr id="35" name="Düz Ok Bağlayıcısı 34">
            <a:extLst>
              <a:ext uri="{FF2B5EF4-FFF2-40B4-BE49-F238E27FC236}">
                <a16:creationId xmlns:a16="http://schemas.microsoft.com/office/drawing/2014/main" id="{14E97E90-6B8F-C17D-1941-6DAE343052FA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9437170" y="3182710"/>
            <a:ext cx="570453" cy="458335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Düz Ok Bağlayıcısı 38">
            <a:extLst>
              <a:ext uri="{FF2B5EF4-FFF2-40B4-BE49-F238E27FC236}">
                <a16:creationId xmlns:a16="http://schemas.microsoft.com/office/drawing/2014/main" id="{5FC85B5C-D3C6-C9FD-2EFE-73B387D026F5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9523008" y="3641045"/>
            <a:ext cx="484615" cy="89138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648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906F54D-04EF-4345-A564-7A7B57B6C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renklilik, sanat içeren bir resim&#10;&#10;Açıklama otomatik olarak oluşturuldu">
            <a:extLst>
              <a:ext uri="{FF2B5EF4-FFF2-40B4-BE49-F238E27FC236}">
                <a16:creationId xmlns:a16="http://schemas.microsoft.com/office/drawing/2014/main" id="{4390EAE3-773D-EFE1-CB9A-7698083E9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/>
          <a:stretch/>
        </p:blipFill>
        <p:spPr>
          <a:xfrm>
            <a:off x="2578" y="25771"/>
            <a:ext cx="12191980" cy="6857999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63FA5D-402E-473D-AF05-018BE28B2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3"/>
            <a:ext cx="10667999" cy="5333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5D6D1B4-F9A7-0919-03B7-34BADF2A0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407" y="624938"/>
            <a:ext cx="8171544" cy="1074056"/>
          </a:xfrm>
        </p:spPr>
        <p:txBody>
          <a:bodyPr anchor="t">
            <a:normAutofit/>
          </a:bodyPr>
          <a:lstStyle/>
          <a:p>
            <a:r>
              <a:rPr lang="tr-TR" dirty="0">
                <a:solidFill>
                  <a:schemeClr val="accent2">
                    <a:lumMod val="50000"/>
                  </a:schemeClr>
                </a:solidFill>
              </a:rPr>
              <a:t>PROJECT STEPS – VIDEO COLORIZATION </a:t>
            </a:r>
            <a:endParaRPr lang="tr-TR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20D3D82-8B25-4DD9-9924-4CEAD450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1206" y="4572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Resim 6">
            <a:extLst>
              <a:ext uri="{FF2B5EF4-FFF2-40B4-BE49-F238E27FC236}">
                <a16:creationId xmlns:a16="http://schemas.microsoft.com/office/drawing/2014/main" id="{1BD6A1F7-94C2-33AA-1BEE-42AB7DD1B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672" y="1968793"/>
            <a:ext cx="3477759" cy="4508206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:a16="http://schemas.microsoft.com/office/drawing/2014/main" id="{2EFE2A3A-F6DB-80FA-7489-E85729141D04}"/>
              </a:ext>
            </a:extLst>
          </p:cNvPr>
          <p:cNvSpPr/>
          <p:nvPr/>
        </p:nvSpPr>
        <p:spPr>
          <a:xfrm>
            <a:off x="663718" y="1611086"/>
            <a:ext cx="4833257" cy="5007427"/>
          </a:xfrm>
          <a:prstGeom prst="rect">
            <a:avLst/>
          </a:prstGeom>
          <a:noFill/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7DA13601-D783-E027-C9AB-B1A0AD3CFCEF}"/>
              </a:ext>
            </a:extLst>
          </p:cNvPr>
          <p:cNvSpPr txBox="1"/>
          <p:nvPr/>
        </p:nvSpPr>
        <p:spPr>
          <a:xfrm>
            <a:off x="585226" y="1206790"/>
            <a:ext cx="326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Video Colorization Structure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CE1F80-E1A1-0B57-1F0C-E500D840998A}"/>
              </a:ext>
            </a:extLst>
          </p:cNvPr>
          <p:cNvSpPr/>
          <p:nvPr/>
        </p:nvSpPr>
        <p:spPr>
          <a:xfrm>
            <a:off x="7768130" y="1698995"/>
            <a:ext cx="1076770" cy="88183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Frame 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C84628-C2A6-753D-1739-6A03CAD2E33F}"/>
              </a:ext>
            </a:extLst>
          </p:cNvPr>
          <p:cNvSpPr/>
          <p:nvPr/>
        </p:nvSpPr>
        <p:spPr>
          <a:xfrm>
            <a:off x="9249664" y="1673225"/>
            <a:ext cx="1076770" cy="88183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Frame 2</a:t>
            </a:r>
          </a:p>
        </p:txBody>
      </p:sp>
      <p:sp>
        <p:nvSpPr>
          <p:cNvPr id="17" name="Elmas 16">
            <a:extLst>
              <a:ext uri="{FF2B5EF4-FFF2-40B4-BE49-F238E27FC236}">
                <a16:creationId xmlns:a16="http://schemas.microsoft.com/office/drawing/2014/main" id="{290BDF9C-B412-897D-0E5E-390E955569A3}"/>
              </a:ext>
            </a:extLst>
          </p:cNvPr>
          <p:cNvSpPr/>
          <p:nvPr/>
        </p:nvSpPr>
        <p:spPr>
          <a:xfrm>
            <a:off x="8021611" y="3272352"/>
            <a:ext cx="2456107" cy="1684893"/>
          </a:xfrm>
          <a:prstGeom prst="diamond">
            <a:avLst/>
          </a:prstGeom>
          <a:solidFill>
            <a:srgbClr val="0476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 err="1"/>
              <a:t>Compare</a:t>
            </a:r>
            <a:r>
              <a:rPr lang="tr-TR" sz="1400" b="1" dirty="0"/>
              <a:t> </a:t>
            </a:r>
            <a:r>
              <a:rPr lang="tr-TR" sz="1400" b="1" dirty="0" err="1"/>
              <a:t>Histograms</a:t>
            </a:r>
            <a:r>
              <a:rPr lang="tr-TR" sz="1400" b="1" dirty="0"/>
              <a:t> </a:t>
            </a:r>
            <a:r>
              <a:rPr lang="tr-TR" sz="1400" b="1" dirty="0" err="1"/>
              <a:t>and</a:t>
            </a:r>
            <a:r>
              <a:rPr lang="tr-TR" sz="1400" b="1" dirty="0"/>
              <a:t> SSIM </a:t>
            </a:r>
            <a:r>
              <a:rPr lang="tr-TR" sz="1400" b="1" dirty="0" err="1"/>
              <a:t>scores</a:t>
            </a:r>
            <a:endParaRPr lang="tr-TR" sz="1400" b="1" dirty="0"/>
          </a:p>
        </p:txBody>
      </p:sp>
      <p:cxnSp>
        <p:nvCxnSpPr>
          <p:cNvPr id="19" name="Düz Ok Bağlayıcısı 18">
            <a:extLst>
              <a:ext uri="{FF2B5EF4-FFF2-40B4-BE49-F238E27FC236}">
                <a16:creationId xmlns:a16="http://schemas.microsoft.com/office/drawing/2014/main" id="{427DEC74-8B91-7D58-EED7-4FC9F58AA59C}"/>
              </a:ext>
            </a:extLst>
          </p:cNvPr>
          <p:cNvCxnSpPr>
            <a:stCxn id="13" idx="4"/>
            <a:endCxn id="17" idx="0"/>
          </p:cNvCxnSpPr>
          <p:nvPr/>
        </p:nvCxnSpPr>
        <p:spPr>
          <a:xfrm>
            <a:off x="8306515" y="2580831"/>
            <a:ext cx="943150" cy="69152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Düz Ok Bağlayıcısı 24">
            <a:extLst>
              <a:ext uri="{FF2B5EF4-FFF2-40B4-BE49-F238E27FC236}">
                <a16:creationId xmlns:a16="http://schemas.microsoft.com/office/drawing/2014/main" id="{4407B408-4C16-03F5-1A75-0764612AAEA8}"/>
              </a:ext>
            </a:extLst>
          </p:cNvPr>
          <p:cNvCxnSpPr>
            <a:cxnSpLocks/>
            <a:stCxn id="15" idx="4"/>
            <a:endCxn id="17" idx="0"/>
          </p:cNvCxnSpPr>
          <p:nvPr/>
        </p:nvCxnSpPr>
        <p:spPr>
          <a:xfrm flipH="1">
            <a:off x="9249665" y="2555061"/>
            <a:ext cx="538384" cy="71729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Bağlayıcı: Dirsek 34">
            <a:extLst>
              <a:ext uri="{FF2B5EF4-FFF2-40B4-BE49-F238E27FC236}">
                <a16:creationId xmlns:a16="http://schemas.microsoft.com/office/drawing/2014/main" id="{11CF72B7-0BBA-9BD2-C38C-39AA9C3EE7BB}"/>
              </a:ext>
            </a:extLst>
          </p:cNvPr>
          <p:cNvCxnSpPr>
            <a:stCxn id="17" idx="3"/>
          </p:cNvCxnSpPr>
          <p:nvPr/>
        </p:nvCxnSpPr>
        <p:spPr>
          <a:xfrm>
            <a:off x="10477718" y="4114799"/>
            <a:ext cx="589086" cy="842446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Bağlayıcı: Dirsek 44">
            <a:extLst>
              <a:ext uri="{FF2B5EF4-FFF2-40B4-BE49-F238E27FC236}">
                <a16:creationId xmlns:a16="http://schemas.microsoft.com/office/drawing/2014/main" id="{DA03E177-1D16-AFBA-1CC6-B9D3F83E45DE}"/>
              </a:ext>
            </a:extLst>
          </p:cNvPr>
          <p:cNvCxnSpPr>
            <a:stCxn id="17" idx="1"/>
          </p:cNvCxnSpPr>
          <p:nvPr/>
        </p:nvCxnSpPr>
        <p:spPr>
          <a:xfrm rot="10800000" flipV="1">
            <a:off x="7622849" y="4114799"/>
            <a:ext cx="398762" cy="842446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Dikdörtgen 46">
            <a:extLst>
              <a:ext uri="{FF2B5EF4-FFF2-40B4-BE49-F238E27FC236}">
                <a16:creationId xmlns:a16="http://schemas.microsoft.com/office/drawing/2014/main" id="{B0E81BF2-8EDF-3AE1-DD55-D6370B848FAA}"/>
              </a:ext>
            </a:extLst>
          </p:cNvPr>
          <p:cNvSpPr/>
          <p:nvPr/>
        </p:nvSpPr>
        <p:spPr>
          <a:xfrm>
            <a:off x="7109075" y="4957245"/>
            <a:ext cx="1233480" cy="62526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Continious</a:t>
            </a:r>
            <a:r>
              <a:rPr lang="tr-TR" dirty="0"/>
              <a:t> </a:t>
            </a:r>
            <a:r>
              <a:rPr lang="tr-TR" dirty="0" err="1"/>
              <a:t>frames</a:t>
            </a:r>
            <a:endParaRPr lang="tr-TR" dirty="0"/>
          </a:p>
        </p:txBody>
      </p:sp>
      <p:sp>
        <p:nvSpPr>
          <p:cNvPr id="48" name="Dikdörtgen 47">
            <a:extLst>
              <a:ext uri="{FF2B5EF4-FFF2-40B4-BE49-F238E27FC236}">
                <a16:creationId xmlns:a16="http://schemas.microsoft.com/office/drawing/2014/main" id="{7798611F-B365-F412-5E60-75A57F34EA78}"/>
              </a:ext>
            </a:extLst>
          </p:cNvPr>
          <p:cNvSpPr/>
          <p:nvPr/>
        </p:nvSpPr>
        <p:spPr>
          <a:xfrm>
            <a:off x="10472291" y="4946586"/>
            <a:ext cx="1233480" cy="62526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Scene</a:t>
            </a:r>
            <a:r>
              <a:rPr lang="tr-TR" dirty="0"/>
              <a:t> </a:t>
            </a:r>
            <a:r>
              <a:rPr lang="tr-TR" dirty="0" err="1"/>
              <a:t>Change</a:t>
            </a:r>
            <a:endParaRPr lang="tr-TR" dirty="0"/>
          </a:p>
        </p:txBody>
      </p:sp>
      <p:sp>
        <p:nvSpPr>
          <p:cNvPr id="49" name="Dikdörtgen 48">
            <a:extLst>
              <a:ext uri="{FF2B5EF4-FFF2-40B4-BE49-F238E27FC236}">
                <a16:creationId xmlns:a16="http://schemas.microsoft.com/office/drawing/2014/main" id="{78C206E7-68C7-45DE-1B0E-236ABCEF501D}"/>
              </a:ext>
            </a:extLst>
          </p:cNvPr>
          <p:cNvSpPr/>
          <p:nvPr/>
        </p:nvSpPr>
        <p:spPr>
          <a:xfrm>
            <a:off x="6922094" y="1501213"/>
            <a:ext cx="4870934" cy="4301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51" name="Düz Bağlayıcı 50">
            <a:extLst>
              <a:ext uri="{FF2B5EF4-FFF2-40B4-BE49-F238E27FC236}">
                <a16:creationId xmlns:a16="http://schemas.microsoft.com/office/drawing/2014/main" id="{BC308364-3295-0EB5-79F2-6D85782C53B0}"/>
              </a:ext>
            </a:extLst>
          </p:cNvPr>
          <p:cNvCxnSpPr>
            <a:cxnSpLocks/>
          </p:cNvCxnSpPr>
          <p:nvPr/>
        </p:nvCxnSpPr>
        <p:spPr>
          <a:xfrm flipV="1">
            <a:off x="4213077" y="1501213"/>
            <a:ext cx="2647340" cy="1771139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Düz Bağlayıcı 52">
            <a:extLst>
              <a:ext uri="{FF2B5EF4-FFF2-40B4-BE49-F238E27FC236}">
                <a16:creationId xmlns:a16="http://schemas.microsoft.com/office/drawing/2014/main" id="{27C45C38-02AA-C656-5005-B95DCBB36F09}"/>
              </a:ext>
            </a:extLst>
          </p:cNvPr>
          <p:cNvCxnSpPr>
            <a:cxnSpLocks/>
          </p:cNvCxnSpPr>
          <p:nvPr/>
        </p:nvCxnSpPr>
        <p:spPr>
          <a:xfrm>
            <a:off x="4210519" y="3272352"/>
            <a:ext cx="2748180" cy="2530241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Metin kutusu 56">
            <a:extLst>
              <a:ext uri="{FF2B5EF4-FFF2-40B4-BE49-F238E27FC236}">
                <a16:creationId xmlns:a16="http://schemas.microsoft.com/office/drawing/2014/main" id="{AF1A5E5E-AB70-374D-D564-277225B24075}"/>
              </a:ext>
            </a:extLst>
          </p:cNvPr>
          <p:cNvSpPr txBox="1"/>
          <p:nvPr/>
        </p:nvSpPr>
        <p:spPr>
          <a:xfrm>
            <a:off x="6879589" y="1150709"/>
            <a:ext cx="326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/>
              <a:t>Scene</a:t>
            </a:r>
            <a:r>
              <a:rPr lang="tr-TR" b="1" dirty="0"/>
              <a:t> </a:t>
            </a:r>
            <a:r>
              <a:rPr lang="tr-TR" b="1" dirty="0" err="1"/>
              <a:t>Change</a:t>
            </a:r>
            <a:r>
              <a:rPr lang="tr-TR" b="1" dirty="0"/>
              <a:t> </a:t>
            </a:r>
            <a:r>
              <a:rPr lang="tr-TR" b="1" dirty="0" err="1"/>
              <a:t>Detection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2005676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906F54D-04EF-4345-A564-7A7B57B6C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renklilik, sanat içeren bir resim&#10;&#10;Açıklama otomatik olarak oluşturuldu">
            <a:extLst>
              <a:ext uri="{FF2B5EF4-FFF2-40B4-BE49-F238E27FC236}">
                <a16:creationId xmlns:a16="http://schemas.microsoft.com/office/drawing/2014/main" id="{4390EAE3-773D-EFE1-CB9A-7698083E9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63FA5D-402E-473D-AF05-018BE28B2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3"/>
            <a:ext cx="10667999" cy="5333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5D6D1B4-F9A7-0919-03B7-34BADF2A0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416" y="716429"/>
            <a:ext cx="5078967" cy="1569571"/>
          </a:xfrm>
        </p:spPr>
        <p:txBody>
          <a:bodyPr anchor="t">
            <a:no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INDEPENDENT-Dependent</a:t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Gan MODELS</a:t>
            </a:r>
            <a:endParaRPr lang="tr-TR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20D3D82-8B25-4DD9-9924-4CEAD450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1206" y="4572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1F824346-56B9-E0A6-10F8-0D3223958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686" y="706066"/>
            <a:ext cx="6420897" cy="3403613"/>
          </a:xfrm>
          <a:prstGeom prst="rect">
            <a:avLst/>
          </a:prstGeom>
        </p:spPr>
      </p:pic>
      <p:pic>
        <p:nvPicPr>
          <p:cNvPr id="9" name="Picture 8" descr="A group of cubes with green and orange text&#10;&#10;Description automatically generated">
            <a:extLst>
              <a:ext uri="{FF2B5EF4-FFF2-40B4-BE49-F238E27FC236}">
                <a16:creationId xmlns:a16="http://schemas.microsoft.com/office/drawing/2014/main" id="{8593DC52-0B58-911C-5621-2FEA01009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364" y="4462665"/>
            <a:ext cx="6782615" cy="2329704"/>
          </a:xfrm>
          <a:prstGeom prst="rect">
            <a:avLst/>
          </a:prstGeom>
        </p:spPr>
      </p:pic>
      <p:sp>
        <p:nvSpPr>
          <p:cNvPr id="10" name="Başlık 1">
            <a:extLst>
              <a:ext uri="{FF2B5EF4-FFF2-40B4-BE49-F238E27FC236}">
                <a16:creationId xmlns:a16="http://schemas.microsoft.com/office/drawing/2014/main" id="{11F0F4C0-5D35-1164-AAE7-D47DF988B3EA}"/>
              </a:ext>
            </a:extLst>
          </p:cNvPr>
          <p:cNvSpPr txBox="1">
            <a:spLocks/>
          </p:cNvSpPr>
          <p:nvPr/>
        </p:nvSpPr>
        <p:spPr>
          <a:xfrm>
            <a:off x="2063992" y="5169982"/>
            <a:ext cx="3883742" cy="4449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Discriminator</a:t>
            </a:r>
            <a:endParaRPr lang="tr-TR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Başlık 1">
            <a:extLst>
              <a:ext uri="{FF2B5EF4-FFF2-40B4-BE49-F238E27FC236}">
                <a16:creationId xmlns:a16="http://schemas.microsoft.com/office/drawing/2014/main" id="{102749CA-C688-7780-5502-74040E0ADB73}"/>
              </a:ext>
            </a:extLst>
          </p:cNvPr>
          <p:cNvSpPr txBox="1">
            <a:spLocks/>
          </p:cNvSpPr>
          <p:nvPr/>
        </p:nvSpPr>
        <p:spPr>
          <a:xfrm>
            <a:off x="2116783" y="2428573"/>
            <a:ext cx="2920182" cy="6194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err="1">
                <a:solidFill>
                  <a:schemeClr val="accent2">
                    <a:lumMod val="50000"/>
                  </a:schemeClr>
                </a:solidFill>
              </a:rPr>
              <a:t>GENERATOr</a:t>
            </a:r>
            <a:endParaRPr lang="tr-TR" sz="22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404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906F54D-04EF-4345-A564-7A7B57B6C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renklilik, sanat içeren bir resim&#10;&#10;Açıklama otomatik olarak oluşturuldu">
            <a:extLst>
              <a:ext uri="{FF2B5EF4-FFF2-40B4-BE49-F238E27FC236}">
                <a16:creationId xmlns:a16="http://schemas.microsoft.com/office/drawing/2014/main" id="{4390EAE3-773D-EFE1-CB9A-7698083E9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63FA5D-402E-473D-AF05-018BE28B2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3"/>
            <a:ext cx="10667999" cy="5333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5D6D1B4-F9A7-0919-03B7-34BADF2A0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47632"/>
            <a:ext cx="4100052" cy="2397014"/>
          </a:xfrm>
        </p:spPr>
        <p:txBody>
          <a:bodyPr anchor="t">
            <a:normAutofit/>
          </a:bodyPr>
          <a:lstStyle/>
          <a:p>
            <a:r>
              <a:rPr lang="tr-TR" dirty="0" err="1">
                <a:solidFill>
                  <a:schemeClr val="accent2">
                    <a:lumMod val="50000"/>
                  </a:schemeClr>
                </a:solidFill>
              </a:rPr>
              <a:t>Experımental</a:t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tr-TR" dirty="0" err="1">
                <a:solidFill>
                  <a:schemeClr val="accent2">
                    <a:lumMod val="50000"/>
                  </a:schemeClr>
                </a:solidFill>
              </a:rPr>
              <a:t>result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 on</a:t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128x128 DATASETS</a:t>
            </a:r>
            <a:endParaRPr lang="tr-TR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20D3D82-8B25-4DD9-9924-4CEAD450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1206" y="4572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5062EFC-FBF1-0650-3533-6EE8D42B6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7" y="2708541"/>
            <a:ext cx="6184489" cy="14306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25FEDE-8D5F-3483-A802-5EB8C48B35DF}"/>
              </a:ext>
            </a:extLst>
          </p:cNvPr>
          <p:cNvSpPr txBox="1"/>
          <p:nvPr/>
        </p:nvSpPr>
        <p:spPr>
          <a:xfrm>
            <a:off x="7275871" y="1514168"/>
            <a:ext cx="41000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https://drive.google.com/file/d/1oSKEDODvLJEQZi1mq5UbHO3LSSNfvaXF/view?usp=</a:t>
            </a:r>
            <a:endParaRPr lang="tr-TR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https://drive.google.com/file/d/1W\_h0QmoZuGdbQSq9S\_stEcw9p-ggDgaA/view?usp=sharing</a:t>
            </a:r>
            <a:endParaRPr lang="tr-TR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https://drive.google.com/file/d/14HQfcIGf\_brzKGtOWZg9sYzcC1w99L5s/view?usp=sharing</a:t>
            </a:r>
            <a:endParaRPr lang="tr-T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633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906F54D-04EF-4345-A564-7A7B57B6C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renklilik, sanat içeren bir resim&#10;&#10;Açıklama otomatik olarak oluşturuldu">
            <a:extLst>
              <a:ext uri="{FF2B5EF4-FFF2-40B4-BE49-F238E27FC236}">
                <a16:creationId xmlns:a16="http://schemas.microsoft.com/office/drawing/2014/main" id="{4390EAE3-773D-EFE1-CB9A-7698083E9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63FA5D-402E-473D-AF05-018BE28B2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3"/>
            <a:ext cx="10667999" cy="5333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5D6D1B4-F9A7-0919-03B7-34BADF2A0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283" y="381001"/>
            <a:ext cx="6361472" cy="2581369"/>
          </a:xfrm>
        </p:spPr>
        <p:txBody>
          <a:bodyPr anchor="t">
            <a:normAutofit/>
          </a:bodyPr>
          <a:lstStyle/>
          <a:p>
            <a:r>
              <a:rPr lang="tr-TR" dirty="0" err="1">
                <a:solidFill>
                  <a:schemeClr val="accent2">
                    <a:lumMod val="50000"/>
                  </a:schemeClr>
                </a:solidFill>
              </a:rPr>
              <a:t>Successfull</a:t>
            </a:r>
            <a:r>
              <a:rPr lang="tr-TR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2">
                    <a:lumMod val="50000"/>
                  </a:schemeClr>
                </a:solidFill>
              </a:rPr>
              <a:t>results</a:t>
            </a:r>
            <a:r>
              <a:rPr lang="tr-TR" dirty="0">
                <a:solidFill>
                  <a:schemeClr val="accent2">
                    <a:lumMod val="50000"/>
                  </a:schemeClr>
                </a:solidFill>
              </a:rPr>
              <a:t> on</a:t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128x128 DATASETS</a:t>
            </a:r>
            <a:endParaRPr lang="tr-TR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20D3D82-8B25-4DD9-9924-4CEAD450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1206" y="4572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9622F39-3FE4-F703-E753-CDA1D7763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1938384"/>
            <a:ext cx="4854677" cy="4854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E674C7-ED16-12C4-6533-96CF071A7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676" y="1938384"/>
            <a:ext cx="4854677" cy="48546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EDF256-A37F-F314-9BE3-642DC2F1E625}"/>
              </a:ext>
            </a:extLst>
          </p:cNvPr>
          <p:cNvSpPr txBox="1"/>
          <p:nvPr/>
        </p:nvSpPr>
        <p:spPr>
          <a:xfrm>
            <a:off x="762000" y="1563217"/>
            <a:ext cx="2332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Documentary</a:t>
            </a:r>
            <a:r>
              <a:rPr lang="tr-TR" dirty="0"/>
              <a:t> </a:t>
            </a:r>
            <a:r>
              <a:rPr lang="tr-TR" dirty="0" err="1"/>
              <a:t>Dataset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E42D20-4282-BD2D-FF88-E79A2A10DB23}"/>
              </a:ext>
            </a:extLst>
          </p:cNvPr>
          <p:cNvSpPr txBox="1"/>
          <p:nvPr/>
        </p:nvSpPr>
        <p:spPr>
          <a:xfrm>
            <a:off x="5667987" y="1563217"/>
            <a:ext cx="196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Hababam </a:t>
            </a:r>
            <a:r>
              <a:rPr lang="tr-TR" dirty="0" err="1"/>
              <a:t>Dataset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B71358-C743-E5C3-2453-DB136D762679}"/>
              </a:ext>
            </a:extLst>
          </p:cNvPr>
          <p:cNvSpPr/>
          <p:nvPr/>
        </p:nvSpPr>
        <p:spPr>
          <a:xfrm>
            <a:off x="471947" y="1902997"/>
            <a:ext cx="4935793" cy="4925450"/>
          </a:xfrm>
          <a:prstGeom prst="rect">
            <a:avLst/>
          </a:prstGeom>
          <a:noFill/>
          <a:ln w="5715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BA3701-8B9D-5B8B-283C-F770A97D8B6D}"/>
              </a:ext>
            </a:extLst>
          </p:cNvPr>
          <p:cNvSpPr/>
          <p:nvPr/>
        </p:nvSpPr>
        <p:spPr>
          <a:xfrm>
            <a:off x="5569987" y="1898083"/>
            <a:ext cx="4935793" cy="4925450"/>
          </a:xfrm>
          <a:prstGeom prst="rect">
            <a:avLst/>
          </a:prstGeom>
          <a:noFill/>
          <a:ln w="5715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34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906F54D-04EF-4345-A564-7A7B57B6C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renklilik, sanat içeren bir resim&#10;&#10;Açıklama otomatik olarak oluşturuldu">
            <a:extLst>
              <a:ext uri="{FF2B5EF4-FFF2-40B4-BE49-F238E27FC236}">
                <a16:creationId xmlns:a16="http://schemas.microsoft.com/office/drawing/2014/main" id="{4390EAE3-773D-EFE1-CB9A-7698083E9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63FA5D-402E-473D-AF05-018BE28B2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3"/>
            <a:ext cx="10667999" cy="5333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5D6D1B4-F9A7-0919-03B7-34BADF2A0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960" y="609600"/>
            <a:ext cx="4336028" cy="1386348"/>
          </a:xfrm>
        </p:spPr>
        <p:txBody>
          <a:bodyPr anchor="t">
            <a:normAutofit fontScale="90000"/>
          </a:bodyPr>
          <a:lstStyle/>
          <a:p>
            <a:r>
              <a:rPr lang="tr-TR" dirty="0" err="1">
                <a:solidFill>
                  <a:schemeClr val="accent2">
                    <a:lumMod val="50000"/>
                  </a:schemeClr>
                </a:solidFill>
              </a:rPr>
              <a:t>Unsuccesfull</a:t>
            </a:r>
            <a:r>
              <a:rPr lang="tr-TR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br>
              <a:rPr lang="tr-TR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tr-TR" dirty="0" err="1">
                <a:solidFill>
                  <a:schemeClr val="accent2">
                    <a:lumMod val="50000"/>
                  </a:schemeClr>
                </a:solidFill>
              </a:rPr>
              <a:t>results</a:t>
            </a:r>
            <a:r>
              <a:rPr lang="tr-TR" dirty="0">
                <a:solidFill>
                  <a:schemeClr val="accent2">
                    <a:lumMod val="50000"/>
                  </a:schemeClr>
                </a:solidFill>
              </a:rPr>
              <a:t> on</a:t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128x128 DATASETS</a:t>
            </a:r>
            <a:endParaRPr lang="tr-TR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20D3D82-8B25-4DD9-9924-4CEAD450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1206" y="4572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64C5432-2C42-1920-93DC-22C8422B1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393" y="405067"/>
            <a:ext cx="4740717" cy="63190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15D6B3-7D11-7E6D-38A7-07F2F3C7CBA0}"/>
              </a:ext>
            </a:extLst>
          </p:cNvPr>
          <p:cNvSpPr txBox="1"/>
          <p:nvPr/>
        </p:nvSpPr>
        <p:spPr>
          <a:xfrm>
            <a:off x="4850150" y="86490"/>
            <a:ext cx="2332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Documentary</a:t>
            </a:r>
            <a:r>
              <a:rPr lang="tr-TR" dirty="0"/>
              <a:t> </a:t>
            </a:r>
            <a:r>
              <a:rPr lang="tr-TR" dirty="0" err="1"/>
              <a:t>Dataset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9D7083-2CA1-EC09-1981-DA550C341C5B}"/>
              </a:ext>
            </a:extLst>
          </p:cNvPr>
          <p:cNvSpPr txBox="1"/>
          <p:nvPr/>
        </p:nvSpPr>
        <p:spPr>
          <a:xfrm>
            <a:off x="7294751" y="48717"/>
            <a:ext cx="196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Hababam </a:t>
            </a:r>
            <a:r>
              <a:rPr lang="tr-TR" dirty="0" err="1"/>
              <a:t>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179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906F54D-04EF-4345-A564-7A7B57B6C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renklilik, sanat içeren bir resim&#10;&#10;Açıklama otomatik olarak oluşturuldu">
            <a:extLst>
              <a:ext uri="{FF2B5EF4-FFF2-40B4-BE49-F238E27FC236}">
                <a16:creationId xmlns:a16="http://schemas.microsoft.com/office/drawing/2014/main" id="{4390EAE3-773D-EFE1-CB9A-7698083E9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63FA5D-402E-473D-AF05-018BE28B2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3"/>
            <a:ext cx="10667999" cy="5333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5D6D1B4-F9A7-0919-03B7-34BADF2A0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1206" y="762002"/>
            <a:ext cx="8377085" cy="761993"/>
          </a:xfrm>
        </p:spPr>
        <p:txBody>
          <a:bodyPr anchor="t">
            <a:normAutofit/>
          </a:bodyPr>
          <a:lstStyle/>
          <a:p>
            <a:r>
              <a:rPr lang="tr-TR" dirty="0"/>
              <a:t>Resource </a:t>
            </a:r>
            <a:r>
              <a:rPr lang="tr-TR" dirty="0" err="1"/>
              <a:t>Usage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Performance</a:t>
            </a:r>
            <a:endParaRPr lang="tr-TR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20D3D82-8B25-4DD9-9924-4CEAD450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1206" y="4572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D81585-3D67-09E1-20D8-C525399EB40D}"/>
              </a:ext>
            </a:extLst>
          </p:cNvPr>
          <p:cNvSpPr txBox="1"/>
          <p:nvPr/>
        </p:nvSpPr>
        <p:spPr>
          <a:xfrm>
            <a:off x="1238864" y="1559510"/>
            <a:ext cx="5541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Dependent model time: 21</a:t>
            </a:r>
            <a:r>
              <a:rPr lang="tr-TR" dirty="0"/>
              <a:t>.</a:t>
            </a:r>
            <a:r>
              <a:rPr lang="en-US" dirty="0"/>
              <a:t>7 </a:t>
            </a:r>
            <a:r>
              <a:rPr lang="tr-TR" dirty="0"/>
              <a:t>mili</a:t>
            </a:r>
            <a:r>
              <a:rPr lang="en-US" dirty="0"/>
              <a:t>seconds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Independent model time: 577</a:t>
            </a:r>
            <a:r>
              <a:rPr lang="tr-TR" dirty="0"/>
              <a:t>.</a:t>
            </a:r>
            <a:r>
              <a:rPr lang="en-US" dirty="0"/>
              <a:t>7 </a:t>
            </a:r>
            <a:r>
              <a:rPr lang="tr-TR" dirty="0"/>
              <a:t>mili</a:t>
            </a:r>
            <a:r>
              <a:rPr lang="en-US" dirty="0"/>
              <a:t>seconds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Scene change detection time: 4</a:t>
            </a:r>
            <a:r>
              <a:rPr lang="tr-TR" dirty="0"/>
              <a:t>.</a:t>
            </a:r>
            <a:r>
              <a:rPr lang="en-US" dirty="0"/>
              <a:t>6</a:t>
            </a:r>
            <a:r>
              <a:rPr lang="tr-TR" dirty="0"/>
              <a:t> milli</a:t>
            </a:r>
            <a:r>
              <a:rPr lang="en-US" dirty="0"/>
              <a:t>seconds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performance</a:t>
            </a:r>
            <a:r>
              <a:rPr lang="tr-TR" dirty="0"/>
              <a:t> </a:t>
            </a:r>
            <a:r>
              <a:rPr lang="tr-TR" dirty="0" err="1"/>
              <a:t>testing</a:t>
            </a:r>
            <a:r>
              <a:rPr lang="tr-TR" dirty="0"/>
              <a:t> 1000 </a:t>
            </a:r>
            <a:r>
              <a:rPr lang="tr-TR" dirty="0" err="1"/>
              <a:t>frames</a:t>
            </a:r>
            <a:r>
              <a:rPr lang="tr-TR" dirty="0"/>
              <a:t> </a:t>
            </a:r>
            <a:r>
              <a:rPr lang="tr-TR" dirty="0" err="1"/>
              <a:t>coloring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 </a:t>
            </a:r>
            <a:r>
              <a:rPr lang="tr-TR" dirty="0" err="1"/>
              <a:t>took</a:t>
            </a:r>
            <a:r>
              <a:rPr lang="tr-TR" dirty="0"/>
              <a:t> 27 </a:t>
            </a:r>
            <a:r>
              <a:rPr lang="tr-TR" dirty="0" err="1"/>
              <a:t>seconds</a:t>
            </a:r>
            <a:r>
              <a:rPr lang="tr-TR" dirty="0"/>
              <a:t>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gives</a:t>
            </a:r>
            <a:r>
              <a:rPr lang="tr-TR" dirty="0"/>
              <a:t> us an </a:t>
            </a:r>
            <a:r>
              <a:rPr lang="tr-TR" dirty="0" err="1"/>
              <a:t>average</a:t>
            </a:r>
            <a:r>
              <a:rPr lang="tr-TR" dirty="0"/>
              <a:t> FPS: 37.</a:t>
            </a:r>
            <a:endParaRPr lang="en-US" dirty="0"/>
          </a:p>
        </p:txBody>
      </p:sp>
      <p:pic>
        <p:nvPicPr>
          <p:cNvPr id="8" name="Picture 7" descr="A graph of a number of times&#10;&#10;Description automatically generated with medium confidence">
            <a:extLst>
              <a:ext uri="{FF2B5EF4-FFF2-40B4-BE49-F238E27FC236}">
                <a16:creationId xmlns:a16="http://schemas.microsoft.com/office/drawing/2014/main" id="{ED338756-B6ED-B4B1-9409-B934DBE31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92" y="3296006"/>
            <a:ext cx="3678061" cy="2758546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E4DB991-1258-9157-CE23-4A8740475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926" y="3331521"/>
            <a:ext cx="3678044" cy="275853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2466203-1400-B6D2-6E16-1DD673D3C3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08" y="1343579"/>
            <a:ext cx="5240184" cy="475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3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906F54D-04EF-4345-A564-7A7B57B6C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renklilik, sanat içeren bir resim&#10;&#10;Açıklama otomatik olarak oluşturuldu">
            <a:extLst>
              <a:ext uri="{FF2B5EF4-FFF2-40B4-BE49-F238E27FC236}">
                <a16:creationId xmlns:a16="http://schemas.microsoft.com/office/drawing/2014/main" id="{4390EAE3-773D-EFE1-CB9A-7698083E9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63FA5D-402E-473D-AF05-018BE28B2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3"/>
            <a:ext cx="10667999" cy="5333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5D6D1B4-F9A7-0919-03B7-34BADF2A0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941" y="599427"/>
            <a:ext cx="5075853" cy="1297458"/>
          </a:xfrm>
        </p:spPr>
        <p:txBody>
          <a:bodyPr anchor="t">
            <a:normAutofit/>
          </a:bodyPr>
          <a:lstStyle/>
          <a:p>
            <a:r>
              <a:rPr lang="tr-TR" dirty="0">
                <a:solidFill>
                  <a:schemeClr val="accent2">
                    <a:lumMod val="50000"/>
                  </a:schemeClr>
                </a:solidFill>
              </a:rPr>
              <a:t>PROJECT STEPS –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Next research options</a:t>
            </a:r>
            <a:r>
              <a:rPr lang="tr-TR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20D3D82-8B25-4DD9-9924-4CEAD450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1206" y="4572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82B9769-B1E1-2016-BFBD-6616EA9427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9440131"/>
              </p:ext>
            </p:extLst>
          </p:nvPr>
        </p:nvGraphicFramePr>
        <p:xfrm>
          <a:off x="2833420" y="2018273"/>
          <a:ext cx="6109110" cy="294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17289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906F54D-04EF-4345-A564-7A7B57B6C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renklilik, sanat içeren bir resim&#10;&#10;Açıklama otomatik olarak oluşturuldu">
            <a:extLst>
              <a:ext uri="{FF2B5EF4-FFF2-40B4-BE49-F238E27FC236}">
                <a16:creationId xmlns:a16="http://schemas.microsoft.com/office/drawing/2014/main" id="{4390EAE3-773D-EFE1-CB9A-7698083E9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63FA5D-402E-473D-AF05-018BE28B2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3"/>
            <a:ext cx="10667999" cy="5333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5D6D1B4-F9A7-0919-03B7-34BADF2A0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0146" y="922723"/>
            <a:ext cx="5075853" cy="997517"/>
          </a:xfrm>
        </p:spPr>
        <p:txBody>
          <a:bodyPr anchor="t">
            <a:normAutofit/>
          </a:bodyPr>
          <a:lstStyle/>
          <a:p>
            <a:r>
              <a:rPr lang="tr-TR" dirty="0">
                <a:solidFill>
                  <a:schemeClr val="accent2">
                    <a:lumMod val="50000"/>
                  </a:schemeClr>
                </a:solidFill>
              </a:rPr>
              <a:t>SCOPE OF THE </a:t>
            </a:r>
            <a:r>
              <a:rPr lang="tr-TR" dirty="0" err="1">
                <a:solidFill>
                  <a:schemeClr val="accent2">
                    <a:lumMod val="50000"/>
                  </a:schemeClr>
                </a:solidFill>
              </a:rPr>
              <a:t>ProjECT</a:t>
            </a:r>
            <a:r>
              <a:rPr lang="tr-TR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8F00CEC2-1DE5-0D45-2EAC-B54BDE8EB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67369"/>
            <a:ext cx="4572000" cy="789300"/>
          </a:xfrm>
        </p:spPr>
        <p:txBody>
          <a:bodyPr>
            <a:normAutofit/>
          </a:bodyPr>
          <a:lstStyle/>
          <a:p>
            <a:r>
              <a:rPr lang="tr-TR" dirty="0" err="1"/>
              <a:t>Conquer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world</a:t>
            </a:r>
            <a:endParaRPr lang="tr-TR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20D3D82-8B25-4DD9-9924-4CEAD450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1206" y="4572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Express Joy in Silence with Charlie Chaplin T-shirt Designs | Wertee">
            <a:extLst>
              <a:ext uri="{FF2B5EF4-FFF2-40B4-BE49-F238E27FC236}">
                <a16:creationId xmlns:a16="http://schemas.microsoft.com/office/drawing/2014/main" id="{CC7E719F-552E-7068-F32B-7756FE206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9" y="1559241"/>
            <a:ext cx="476250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3898319-87D1-56FC-BA35-66ED0DF91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899" y="1521445"/>
            <a:ext cx="6813423" cy="246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) Near-infrared gray image, (b) visible color image, and (c) colored... |  Download Scientific Diagram">
            <a:extLst>
              <a:ext uri="{FF2B5EF4-FFF2-40B4-BE49-F238E27FC236}">
                <a16:creationId xmlns:a16="http://schemas.microsoft.com/office/drawing/2014/main" id="{D39443AD-AA35-21C5-59B5-2BD271FDB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272" y="4114993"/>
            <a:ext cx="6249403" cy="207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262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906F54D-04EF-4345-A564-7A7B57B6C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renklilik, sanat içeren bir resim&#10;&#10;Açıklama otomatik olarak oluşturuldu">
            <a:extLst>
              <a:ext uri="{FF2B5EF4-FFF2-40B4-BE49-F238E27FC236}">
                <a16:creationId xmlns:a16="http://schemas.microsoft.com/office/drawing/2014/main" id="{4390EAE3-773D-EFE1-CB9A-7698083E99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63FA5D-402E-473D-AF05-018BE28B2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3"/>
            <a:ext cx="10667999" cy="5333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20D3D82-8B25-4DD9-9924-4CEAD450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1206" y="4572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aşlık 1">
            <a:extLst>
              <a:ext uri="{FF2B5EF4-FFF2-40B4-BE49-F238E27FC236}">
                <a16:creationId xmlns:a16="http://schemas.microsoft.com/office/drawing/2014/main" id="{33EF0A2C-6D9A-7382-7434-5A90A8635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212" y="760187"/>
            <a:ext cx="7431994" cy="526990"/>
          </a:xfrm>
        </p:spPr>
        <p:txBody>
          <a:bodyPr anchor="t">
            <a:noAutofit/>
          </a:bodyPr>
          <a:lstStyle/>
          <a:p>
            <a:r>
              <a:rPr lang="tr-TR" dirty="0">
                <a:solidFill>
                  <a:schemeClr val="accent2">
                    <a:lumMod val="50000"/>
                  </a:schemeClr>
                </a:solidFill>
              </a:rPr>
              <a:t>BUILDING KNOWLEDGE COMPETENCE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418073C0-65CF-FDD0-2F17-FA6485E89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959" y="1335998"/>
            <a:ext cx="4662181" cy="4867692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B1860CCC-DB0B-C65B-932D-9F5503CC2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7160" y="1288988"/>
            <a:ext cx="2506666" cy="2581925"/>
          </a:xfrm>
          <a:prstGeom prst="rect">
            <a:avLst/>
          </a:prstGeom>
        </p:spPr>
      </p:pic>
      <p:pic>
        <p:nvPicPr>
          <p:cNvPr id="4" name="dcganV">
            <a:hlinkClick r:id="" action="ppaction://media"/>
            <a:extLst>
              <a:ext uri="{FF2B5EF4-FFF2-40B4-BE49-F238E27FC236}">
                <a16:creationId xmlns:a16="http://schemas.microsoft.com/office/drawing/2014/main" id="{E449BD1B-9E37-007C-415E-4900A0EEC9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5999" y="1288988"/>
            <a:ext cx="5040211" cy="504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04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906F54D-04EF-4345-A564-7A7B57B6C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renklilik, sanat içeren bir resim&#10;&#10;Açıklama otomatik olarak oluşturuldu">
            <a:extLst>
              <a:ext uri="{FF2B5EF4-FFF2-40B4-BE49-F238E27FC236}">
                <a16:creationId xmlns:a16="http://schemas.microsoft.com/office/drawing/2014/main" id="{4390EAE3-773D-EFE1-CB9A-7698083E9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63FA5D-402E-473D-AF05-018BE28B2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3"/>
            <a:ext cx="10667999" cy="5333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5D6D1B4-F9A7-0919-03B7-34BADF2A0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289" y="934064"/>
            <a:ext cx="5075853" cy="789301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LITERATURE REVIEW</a:t>
            </a:r>
            <a:endParaRPr lang="tr-TR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8F00CEC2-1DE5-0D45-2EAC-B54BDE8EB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67369"/>
            <a:ext cx="4572000" cy="789300"/>
          </a:xfrm>
        </p:spPr>
        <p:txBody>
          <a:bodyPr>
            <a:normAutofit/>
          </a:bodyPr>
          <a:lstStyle/>
          <a:p>
            <a:endParaRPr lang="tr-TR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20D3D82-8B25-4DD9-9924-4CEAD450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1206" y="4572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C2A9CD-0196-EBBF-5F77-038FF6D27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166216"/>
              </p:ext>
            </p:extLst>
          </p:nvPr>
        </p:nvGraphicFramePr>
        <p:xfrm>
          <a:off x="761999" y="1762852"/>
          <a:ext cx="10564763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2685">
                  <a:extLst>
                    <a:ext uri="{9D8B030D-6E8A-4147-A177-3AD203B41FA5}">
                      <a16:colId xmlns:a16="http://schemas.microsoft.com/office/drawing/2014/main" val="4293920819"/>
                    </a:ext>
                  </a:extLst>
                </a:gridCol>
                <a:gridCol w="2507226">
                  <a:extLst>
                    <a:ext uri="{9D8B030D-6E8A-4147-A177-3AD203B41FA5}">
                      <a16:colId xmlns:a16="http://schemas.microsoft.com/office/drawing/2014/main" val="720076701"/>
                    </a:ext>
                  </a:extLst>
                </a:gridCol>
                <a:gridCol w="1763661">
                  <a:extLst>
                    <a:ext uri="{9D8B030D-6E8A-4147-A177-3AD203B41FA5}">
                      <a16:colId xmlns:a16="http://schemas.microsoft.com/office/drawing/2014/main" val="1455016389"/>
                    </a:ext>
                  </a:extLst>
                </a:gridCol>
                <a:gridCol w="2641191">
                  <a:extLst>
                    <a:ext uri="{9D8B030D-6E8A-4147-A177-3AD203B41FA5}">
                      <a16:colId xmlns:a16="http://schemas.microsoft.com/office/drawing/2014/main" val="3283468320"/>
                    </a:ext>
                  </a:extLst>
                </a:gridCol>
              </a:tblGrid>
              <a:tr h="326496">
                <a:tc>
                  <a:txBody>
                    <a:bodyPr/>
                    <a:lstStyle/>
                    <a:p>
                      <a:r>
                        <a:rPr lang="en-US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618505"/>
                  </a:ext>
                </a:extLst>
              </a:tr>
              <a:tr h="571369">
                <a:tc>
                  <a:txBody>
                    <a:bodyPr/>
                    <a:lstStyle/>
                    <a:p>
                      <a:r>
                        <a:rPr lang="en-US" dirty="0"/>
                        <a:t>Learning Representations for Automatic Colorization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VGG-16 - ImageNet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Pascal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SSIM: - PSNR: 24.25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126345"/>
                  </a:ext>
                </a:extLst>
              </a:tr>
              <a:tr h="850127">
                <a:tc>
                  <a:txBody>
                    <a:bodyPr/>
                    <a:lstStyle/>
                    <a:p>
                      <a:r>
                        <a:rPr lang="en-US" dirty="0"/>
                        <a:t>GAN-based image colorization for self-supervised visual feature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cGAN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COCO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SSIM: 0.85 PSNR: 20.94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881564"/>
                  </a:ext>
                </a:extLst>
              </a:tr>
              <a:tr h="850127">
                <a:tc>
                  <a:txBody>
                    <a:bodyPr/>
                    <a:lstStyle/>
                    <a:p>
                      <a:r>
                        <a:rPr lang="en-US" dirty="0"/>
                        <a:t>Image Colorization Using Generative Adversarial Networks and Transfer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VGG19 - ImageNet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DIV2K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SSIM: - PSNR: 22.52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055118"/>
                  </a:ext>
                </a:extLst>
              </a:tr>
              <a:tr h="850127">
                <a:tc>
                  <a:txBody>
                    <a:bodyPr/>
                    <a:lstStyle/>
                    <a:p>
                      <a:r>
                        <a:rPr lang="en-US" dirty="0"/>
                        <a:t>VCGAN: Video Colorization With Hybrid Generative Adversarial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VCGAN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DAVIS</a:t>
                      </a:r>
                    </a:p>
                    <a:p>
                      <a:r>
                        <a:rPr lang="en-US" dirty="0" err="1"/>
                        <a:t>Videvo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SSIM: 0.92 PSNR: 23.77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SSIM: 0.93 PSNR: 25.11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2688"/>
                  </a:ext>
                </a:extLst>
              </a:tr>
              <a:tr h="850127">
                <a:tc>
                  <a:txBody>
                    <a:bodyPr/>
                    <a:lstStyle/>
                    <a:p>
                      <a:r>
                        <a:rPr lang="en-US" dirty="0"/>
                        <a:t>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Specified</a:t>
                      </a:r>
                      <a:r>
                        <a:rPr lang="tr-TR" dirty="0"/>
                        <a:t> </a:t>
                      </a:r>
                      <a:r>
                        <a:rPr lang="en-US" dirty="0"/>
                        <a:t>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CIFAR-10</a:t>
                      </a:r>
                    </a:p>
                    <a:p>
                      <a:r>
                        <a:rPr lang="en-US" dirty="0" err="1"/>
                        <a:t>Hababam</a:t>
                      </a:r>
                      <a:r>
                        <a:rPr lang="en-US" dirty="0"/>
                        <a:t> S</a:t>
                      </a:r>
                      <a:r>
                        <a:rPr lang="tr-TR" dirty="0" err="1"/>
                        <a:t>ınıfı</a:t>
                      </a:r>
                      <a:endParaRPr lang="tr-TR" dirty="0"/>
                    </a:p>
                    <a:p>
                      <a:r>
                        <a:rPr lang="tr-TR" dirty="0" err="1"/>
                        <a:t>Documentary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SSIM: 0.92 PSNR: 23.</a:t>
                      </a:r>
                      <a:r>
                        <a:rPr lang="tr-TR" dirty="0"/>
                        <a:t>30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SSIM: 0.9</a:t>
                      </a:r>
                      <a:r>
                        <a:rPr lang="tr-TR" dirty="0"/>
                        <a:t>6</a:t>
                      </a:r>
                      <a:r>
                        <a:rPr lang="en-US" dirty="0"/>
                        <a:t> PSNR: 2</a:t>
                      </a:r>
                      <a:r>
                        <a:rPr lang="tr-TR" dirty="0"/>
                        <a:t>7</a:t>
                      </a:r>
                      <a:r>
                        <a:rPr lang="en-US" dirty="0"/>
                        <a:t>.</a:t>
                      </a:r>
                      <a:r>
                        <a:rPr lang="tr-TR" dirty="0"/>
                        <a:t>30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SSIM: 0.9</a:t>
                      </a:r>
                      <a:r>
                        <a:rPr lang="tr-TR" dirty="0"/>
                        <a:t>5</a:t>
                      </a:r>
                      <a:r>
                        <a:rPr lang="en-US" dirty="0"/>
                        <a:t> PSNR: 25.</a:t>
                      </a:r>
                      <a:r>
                        <a:rPr lang="tr-TR" dirty="0"/>
                        <a:t>35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63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8023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906F54D-04EF-4345-A564-7A7B57B6C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renklilik, sanat içeren bir resim&#10;&#10;Açıklama otomatik olarak oluşturuldu">
            <a:extLst>
              <a:ext uri="{FF2B5EF4-FFF2-40B4-BE49-F238E27FC236}">
                <a16:creationId xmlns:a16="http://schemas.microsoft.com/office/drawing/2014/main" id="{4390EAE3-773D-EFE1-CB9A-7698083E9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63FA5D-402E-473D-AF05-018BE28B2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3"/>
            <a:ext cx="10667999" cy="5333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5D6D1B4-F9A7-0919-03B7-34BADF2A0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692317"/>
            <a:ext cx="5075853" cy="533400"/>
          </a:xfrm>
        </p:spPr>
        <p:txBody>
          <a:bodyPr anchor="t">
            <a:normAutofit fontScale="90000"/>
          </a:bodyPr>
          <a:lstStyle/>
          <a:p>
            <a:r>
              <a:rPr lang="tr-TR" dirty="0">
                <a:solidFill>
                  <a:schemeClr val="accent2">
                    <a:lumMod val="50000"/>
                  </a:schemeClr>
                </a:solidFill>
              </a:rPr>
              <a:t>DATASETS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20D3D82-8B25-4DD9-9924-4CEAD450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1206" y="4572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yagram 3">
            <a:extLst>
              <a:ext uri="{FF2B5EF4-FFF2-40B4-BE49-F238E27FC236}">
                <a16:creationId xmlns:a16="http://schemas.microsoft.com/office/drawing/2014/main" id="{A769C6FB-538F-B1DC-BE38-E185813AAA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0484305"/>
              </p:ext>
            </p:extLst>
          </p:nvPr>
        </p:nvGraphicFramePr>
        <p:xfrm>
          <a:off x="1511490" y="692316"/>
          <a:ext cx="9049303" cy="4428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Alt Başlık 5">
            <a:extLst>
              <a:ext uri="{FF2B5EF4-FFF2-40B4-BE49-F238E27FC236}">
                <a16:creationId xmlns:a16="http://schemas.microsoft.com/office/drawing/2014/main" id="{4986A396-1D91-737A-9CAA-41002A49D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1491" y="5015005"/>
            <a:ext cx="7934261" cy="136881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CIFAR-10 Dataset </a:t>
            </a:r>
            <a:r>
              <a:rPr lang="tr-TR" dirty="0" err="1"/>
              <a:t>was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 </a:t>
            </a:r>
            <a:r>
              <a:rPr lang="tr-TR" dirty="0" err="1"/>
              <a:t>colorization</a:t>
            </a:r>
            <a:r>
              <a:rPr lang="tr-T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Hababam Sınıfı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Documentary</a:t>
            </a:r>
            <a:r>
              <a:rPr lang="tr-TR" dirty="0"/>
              <a:t> </a:t>
            </a:r>
            <a:r>
              <a:rPr lang="tr-TR" dirty="0" err="1"/>
              <a:t>Datasets</a:t>
            </a:r>
            <a:r>
              <a:rPr lang="tr-TR" dirty="0"/>
              <a:t> </a:t>
            </a:r>
            <a:r>
              <a:rPr lang="tr-TR" dirty="0" err="1"/>
              <a:t>were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video </a:t>
            </a:r>
            <a:r>
              <a:rPr lang="tr-TR" dirty="0" err="1"/>
              <a:t>colorization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8203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906F54D-04EF-4345-A564-7A7B57B6C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renklilik, sanat içeren bir resim&#10;&#10;Açıklama otomatik olarak oluşturuldu">
            <a:extLst>
              <a:ext uri="{FF2B5EF4-FFF2-40B4-BE49-F238E27FC236}">
                <a16:creationId xmlns:a16="http://schemas.microsoft.com/office/drawing/2014/main" id="{4390EAE3-773D-EFE1-CB9A-7698083E9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63FA5D-402E-473D-AF05-018BE28B2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3"/>
            <a:ext cx="10667999" cy="5333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5D6D1B4-F9A7-0919-03B7-34BADF2A0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285" y="889519"/>
            <a:ext cx="5688564" cy="789301"/>
          </a:xfrm>
        </p:spPr>
        <p:txBody>
          <a:bodyPr anchor="t">
            <a:normAutofit/>
          </a:bodyPr>
          <a:lstStyle/>
          <a:p>
            <a:r>
              <a:rPr lang="tr-TR" dirty="0">
                <a:solidFill>
                  <a:schemeClr val="accent3">
                    <a:lumMod val="50000"/>
                  </a:schemeClr>
                </a:solidFill>
              </a:rPr>
              <a:t>EXAMPLE FROM DATASETS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20D3D82-8B25-4DD9-9924-4CEAD450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1206" y="4572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Resim 5">
            <a:extLst>
              <a:ext uri="{FF2B5EF4-FFF2-40B4-BE49-F238E27FC236}">
                <a16:creationId xmlns:a16="http://schemas.microsoft.com/office/drawing/2014/main" id="{547C1CD8-6904-6E9C-1B91-50EF3607C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6" y="2007909"/>
            <a:ext cx="3966805" cy="3999589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BA9E2A34-1B06-F7AB-88D8-91CC30EF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081" y="2034751"/>
            <a:ext cx="3918831" cy="393373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33F7ECBE-057B-184D-A354-66C8FBA52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426" y="2034751"/>
            <a:ext cx="3949904" cy="3949904"/>
          </a:xfrm>
          <a:prstGeom prst="rect">
            <a:avLst/>
          </a:prstGeom>
        </p:spPr>
      </p:pic>
      <p:sp>
        <p:nvSpPr>
          <p:cNvPr id="12" name="Dikdörtgen 11">
            <a:extLst>
              <a:ext uri="{FF2B5EF4-FFF2-40B4-BE49-F238E27FC236}">
                <a16:creationId xmlns:a16="http://schemas.microsoft.com/office/drawing/2014/main" id="{C5B23266-CF3E-5833-D122-0B5E25172E4E}"/>
              </a:ext>
            </a:extLst>
          </p:cNvPr>
          <p:cNvSpPr/>
          <p:nvPr/>
        </p:nvSpPr>
        <p:spPr>
          <a:xfrm>
            <a:off x="69576" y="2007909"/>
            <a:ext cx="3966805" cy="3999589"/>
          </a:xfrm>
          <a:prstGeom prst="rect">
            <a:avLst/>
          </a:prstGeom>
          <a:noFill/>
          <a:ln w="5715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4643B5C2-C83F-0F6F-46EA-529C999C1E44}"/>
              </a:ext>
            </a:extLst>
          </p:cNvPr>
          <p:cNvSpPr/>
          <p:nvPr/>
        </p:nvSpPr>
        <p:spPr>
          <a:xfrm>
            <a:off x="4106821" y="2014823"/>
            <a:ext cx="3949905" cy="3992676"/>
          </a:xfrm>
          <a:prstGeom prst="rect">
            <a:avLst/>
          </a:prstGeom>
          <a:noFill/>
          <a:ln w="5715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EB1DD19E-7534-EA06-4B30-6DACA4842635}"/>
              </a:ext>
            </a:extLst>
          </p:cNvPr>
          <p:cNvSpPr/>
          <p:nvPr/>
        </p:nvSpPr>
        <p:spPr>
          <a:xfrm>
            <a:off x="8134426" y="2012592"/>
            <a:ext cx="3966805" cy="3992676"/>
          </a:xfrm>
          <a:prstGeom prst="rect">
            <a:avLst/>
          </a:prstGeom>
          <a:noFill/>
          <a:ln w="5715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2EC40F35-1548-6632-5F66-B29BD767B2AC}"/>
              </a:ext>
            </a:extLst>
          </p:cNvPr>
          <p:cNvSpPr txBox="1"/>
          <p:nvPr/>
        </p:nvSpPr>
        <p:spPr>
          <a:xfrm>
            <a:off x="1467691" y="1649079"/>
            <a:ext cx="1134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accent3">
                    <a:lumMod val="50000"/>
                  </a:schemeClr>
                </a:solidFill>
              </a:rPr>
              <a:t>CIFAR-10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5B8CA8A6-B19A-BB12-4E4F-EF3EB2E61753}"/>
              </a:ext>
            </a:extLst>
          </p:cNvPr>
          <p:cNvSpPr txBox="1"/>
          <p:nvPr/>
        </p:nvSpPr>
        <p:spPr>
          <a:xfrm>
            <a:off x="5109679" y="1606473"/>
            <a:ext cx="1933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accent3">
                    <a:lumMod val="50000"/>
                  </a:schemeClr>
                </a:solidFill>
              </a:rPr>
              <a:t>HABABAM SINIFI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78ED5CF8-E5BB-9183-DDEB-2DEB6AAFF41C}"/>
              </a:ext>
            </a:extLst>
          </p:cNvPr>
          <p:cNvSpPr txBox="1"/>
          <p:nvPr/>
        </p:nvSpPr>
        <p:spPr>
          <a:xfrm>
            <a:off x="9150896" y="1602148"/>
            <a:ext cx="181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accent3">
                    <a:lumMod val="50000"/>
                  </a:schemeClr>
                </a:solidFill>
              </a:rPr>
              <a:t>DOCUMENTARY</a:t>
            </a:r>
          </a:p>
        </p:txBody>
      </p:sp>
    </p:spTree>
    <p:extLst>
      <p:ext uri="{BB962C8B-B14F-4D97-AF65-F5344CB8AC3E}">
        <p14:creationId xmlns:p14="http://schemas.microsoft.com/office/powerpoint/2010/main" val="325525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906F54D-04EF-4345-A564-7A7B57B6C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renklilik, sanat içeren bir resim&#10;&#10;Açıklama otomatik olarak oluşturuldu">
            <a:extLst>
              <a:ext uri="{FF2B5EF4-FFF2-40B4-BE49-F238E27FC236}">
                <a16:creationId xmlns:a16="http://schemas.microsoft.com/office/drawing/2014/main" id="{4390EAE3-773D-EFE1-CB9A-7698083E9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63FA5D-402E-473D-AF05-018BE28B2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3"/>
            <a:ext cx="10667999" cy="5333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5D6D1B4-F9A7-0919-03B7-34BADF2A0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014" y="582947"/>
            <a:ext cx="5075853" cy="705080"/>
          </a:xfrm>
        </p:spPr>
        <p:txBody>
          <a:bodyPr anchor="t">
            <a:normAutofit/>
          </a:bodyPr>
          <a:lstStyle/>
          <a:p>
            <a:r>
              <a:rPr lang="tr-TR" dirty="0">
                <a:solidFill>
                  <a:schemeClr val="accent2">
                    <a:lumMod val="50000"/>
                  </a:schemeClr>
                </a:solidFill>
              </a:rPr>
              <a:t>GAN ARCHITECTURE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20D3D82-8B25-4DD9-9924-4CEAD450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1206" y="4572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Resim 9">
            <a:extLst>
              <a:ext uri="{FF2B5EF4-FFF2-40B4-BE49-F238E27FC236}">
                <a16:creationId xmlns:a16="http://schemas.microsoft.com/office/drawing/2014/main" id="{7E116059-9114-28D0-72D8-AB2B2DD9E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783" y="1429338"/>
            <a:ext cx="8275030" cy="2980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733154-F25C-27CA-518F-103D08D78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927" y="5469193"/>
            <a:ext cx="3819525" cy="30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261FA0-FB01-24BC-CFA9-788A42CBB920}"/>
              </a:ext>
            </a:extLst>
          </p:cNvPr>
          <p:cNvSpPr txBox="1"/>
          <p:nvPr/>
        </p:nvSpPr>
        <p:spPr>
          <a:xfrm>
            <a:off x="921927" y="5010333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MIN-MAX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883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906F54D-04EF-4345-A564-7A7B57B6C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renklilik, sanat içeren bir resim&#10;&#10;Açıklama otomatik olarak oluşturuldu">
            <a:extLst>
              <a:ext uri="{FF2B5EF4-FFF2-40B4-BE49-F238E27FC236}">
                <a16:creationId xmlns:a16="http://schemas.microsoft.com/office/drawing/2014/main" id="{4390EAE3-773D-EFE1-CB9A-7698083E9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63FA5D-402E-473D-AF05-018BE28B2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3"/>
            <a:ext cx="10667999" cy="5333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5D6D1B4-F9A7-0919-03B7-34BADF2A0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786387"/>
            <a:ext cx="8226552" cy="594357"/>
          </a:xfrm>
        </p:spPr>
        <p:txBody>
          <a:bodyPr anchor="t">
            <a:normAutofit/>
          </a:bodyPr>
          <a:lstStyle/>
          <a:p>
            <a:r>
              <a:rPr lang="tr-TR" dirty="0">
                <a:solidFill>
                  <a:schemeClr val="accent2">
                    <a:lumMod val="50000"/>
                  </a:schemeClr>
                </a:solidFill>
              </a:rPr>
              <a:t>PROJECT STEPS – IMAGE COLORIZATION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20D3D82-8B25-4DD9-9924-4CEAD450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1206" y="4572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kdörtgen: Köşeleri Yuvarlatılmış 4">
            <a:extLst>
              <a:ext uri="{FF2B5EF4-FFF2-40B4-BE49-F238E27FC236}">
                <a16:creationId xmlns:a16="http://schemas.microsoft.com/office/drawing/2014/main" id="{D39047C0-A482-D5FE-3993-57451FB566D4}"/>
              </a:ext>
            </a:extLst>
          </p:cNvPr>
          <p:cNvSpPr/>
          <p:nvPr/>
        </p:nvSpPr>
        <p:spPr>
          <a:xfrm>
            <a:off x="383606" y="1524641"/>
            <a:ext cx="2287110" cy="97109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Pre-processing on CIFAR-10 Dataset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5D5C67E8-1AAC-40EB-D2B0-8661EDAE7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942" y="2586955"/>
            <a:ext cx="6541544" cy="2356390"/>
          </a:xfrm>
          <a:prstGeom prst="rect">
            <a:avLst/>
          </a:prstGeom>
        </p:spPr>
      </p:pic>
      <p:sp>
        <p:nvSpPr>
          <p:cNvPr id="13" name="Dikdörtgen 12">
            <a:extLst>
              <a:ext uri="{FF2B5EF4-FFF2-40B4-BE49-F238E27FC236}">
                <a16:creationId xmlns:a16="http://schemas.microsoft.com/office/drawing/2014/main" id="{E25276F3-D10A-1413-7409-81804D0F45DC}"/>
              </a:ext>
            </a:extLst>
          </p:cNvPr>
          <p:cNvSpPr/>
          <p:nvPr/>
        </p:nvSpPr>
        <p:spPr>
          <a:xfrm>
            <a:off x="3796687" y="2456035"/>
            <a:ext cx="6687417" cy="2624452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Dikdörtgen: Köşeleri Yuvarlatılmış 13">
            <a:extLst>
              <a:ext uri="{FF2B5EF4-FFF2-40B4-BE49-F238E27FC236}">
                <a16:creationId xmlns:a16="http://schemas.microsoft.com/office/drawing/2014/main" id="{A4E75D75-AB4D-7FB7-A07E-579C6788F04C}"/>
              </a:ext>
            </a:extLst>
          </p:cNvPr>
          <p:cNvSpPr/>
          <p:nvPr/>
        </p:nvSpPr>
        <p:spPr>
          <a:xfrm>
            <a:off x="11189537" y="3049197"/>
            <a:ext cx="971206" cy="11042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</a:p>
        </p:txBody>
      </p:sp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34255A86-3538-D711-41DB-9686AAF9D3B7}"/>
              </a:ext>
            </a:extLst>
          </p:cNvPr>
          <p:cNvCxnSpPr>
            <a:cxnSpLocks/>
          </p:cNvCxnSpPr>
          <p:nvPr/>
        </p:nvCxnSpPr>
        <p:spPr>
          <a:xfrm>
            <a:off x="1560170" y="2495734"/>
            <a:ext cx="0" cy="7605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Düz Ok Bağlayıcısı 18">
            <a:extLst>
              <a:ext uri="{FF2B5EF4-FFF2-40B4-BE49-F238E27FC236}">
                <a16:creationId xmlns:a16="http://schemas.microsoft.com/office/drawing/2014/main" id="{106EB7B4-EC5A-FAAD-1C91-74A3BA8387C6}"/>
              </a:ext>
            </a:extLst>
          </p:cNvPr>
          <p:cNvCxnSpPr/>
          <p:nvPr/>
        </p:nvCxnSpPr>
        <p:spPr>
          <a:xfrm>
            <a:off x="10484104" y="3601328"/>
            <a:ext cx="65080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Düz Bağlayıcı 20">
            <a:extLst>
              <a:ext uri="{FF2B5EF4-FFF2-40B4-BE49-F238E27FC236}">
                <a16:creationId xmlns:a16="http://schemas.microsoft.com/office/drawing/2014/main" id="{F3DC52F0-9F1A-8EAE-4F4F-C34275DC8BD3}"/>
              </a:ext>
            </a:extLst>
          </p:cNvPr>
          <p:cNvCxnSpPr>
            <a:cxnSpLocks/>
          </p:cNvCxnSpPr>
          <p:nvPr/>
        </p:nvCxnSpPr>
        <p:spPr>
          <a:xfrm>
            <a:off x="1600200" y="4572000"/>
            <a:ext cx="97472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284D19A4-006A-9FE5-0383-B533140C5DB0}"/>
              </a:ext>
            </a:extLst>
          </p:cNvPr>
          <p:cNvSpPr txBox="1"/>
          <p:nvPr/>
        </p:nvSpPr>
        <p:spPr>
          <a:xfrm>
            <a:off x="3867942" y="2049073"/>
            <a:ext cx="285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GAN MODEL - TRAINING</a:t>
            </a:r>
          </a:p>
        </p:txBody>
      </p:sp>
      <p:sp>
        <p:nvSpPr>
          <p:cNvPr id="30" name="Dikdörtgen: Köşeleri Yuvarlatılmış 29">
            <a:extLst>
              <a:ext uri="{FF2B5EF4-FFF2-40B4-BE49-F238E27FC236}">
                <a16:creationId xmlns:a16="http://schemas.microsoft.com/office/drawing/2014/main" id="{179E594E-0074-080A-0C93-7DCD8FF6C535}"/>
              </a:ext>
            </a:extLst>
          </p:cNvPr>
          <p:cNvSpPr/>
          <p:nvPr/>
        </p:nvSpPr>
        <p:spPr>
          <a:xfrm>
            <a:off x="437267" y="3256250"/>
            <a:ext cx="2287110" cy="97109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Grid-</a:t>
            </a:r>
            <a:r>
              <a:rPr lang="tr-TR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Search</a:t>
            </a:r>
            <a:endParaRPr lang="tr-T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1" name="Bağlayıcı: Dirsek 50">
            <a:extLst>
              <a:ext uri="{FF2B5EF4-FFF2-40B4-BE49-F238E27FC236}">
                <a16:creationId xmlns:a16="http://schemas.microsoft.com/office/drawing/2014/main" id="{FF165D11-9E8A-71FA-E819-EAD8D2247213}"/>
              </a:ext>
            </a:extLst>
          </p:cNvPr>
          <p:cNvCxnSpPr>
            <a:cxnSpLocks/>
            <a:stCxn id="14" idx="2"/>
            <a:endCxn id="30" idx="2"/>
          </p:cNvCxnSpPr>
          <p:nvPr/>
        </p:nvCxnSpPr>
        <p:spPr>
          <a:xfrm rot="5400000">
            <a:off x="6591039" y="-856759"/>
            <a:ext cx="73885" cy="10094318"/>
          </a:xfrm>
          <a:prstGeom prst="bentConnector3">
            <a:avLst>
              <a:gd name="adj1" fmla="val 1732940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Düz Ok Bağlayıcısı 64">
            <a:extLst>
              <a:ext uri="{FF2B5EF4-FFF2-40B4-BE49-F238E27FC236}">
                <a16:creationId xmlns:a16="http://schemas.microsoft.com/office/drawing/2014/main" id="{82A21235-4A7D-F54C-C3C5-95E6F382069E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2724377" y="3741797"/>
            <a:ext cx="1068947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4F96DE11-18BD-CD37-188F-8C84F666E6B5}"/>
              </a:ext>
            </a:extLst>
          </p:cNvPr>
          <p:cNvSpPr/>
          <p:nvPr/>
        </p:nvSpPr>
        <p:spPr>
          <a:xfrm>
            <a:off x="239369" y="5467554"/>
            <a:ext cx="1320801" cy="120811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tr-T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Best Model</a:t>
            </a:r>
          </a:p>
        </p:txBody>
      </p:sp>
      <p:cxnSp>
        <p:nvCxnSpPr>
          <p:cNvPr id="71" name="Düz Ok Bağlayıcısı 70">
            <a:extLst>
              <a:ext uri="{FF2B5EF4-FFF2-40B4-BE49-F238E27FC236}">
                <a16:creationId xmlns:a16="http://schemas.microsoft.com/office/drawing/2014/main" id="{16AC930C-763F-C701-A33B-C0FBB1BD9D2B}"/>
              </a:ext>
            </a:extLst>
          </p:cNvPr>
          <p:cNvCxnSpPr>
            <a:cxnSpLocks/>
          </p:cNvCxnSpPr>
          <p:nvPr/>
        </p:nvCxnSpPr>
        <p:spPr>
          <a:xfrm>
            <a:off x="762000" y="4227343"/>
            <a:ext cx="0" cy="12402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921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906F54D-04EF-4345-A564-7A7B57B6C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renklilik, sanat içeren bir resim&#10;&#10;Açıklama otomatik olarak oluşturuldu">
            <a:extLst>
              <a:ext uri="{FF2B5EF4-FFF2-40B4-BE49-F238E27FC236}">
                <a16:creationId xmlns:a16="http://schemas.microsoft.com/office/drawing/2014/main" id="{4390EAE3-773D-EFE1-CB9A-7698083E9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63FA5D-402E-473D-AF05-018BE28B2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3"/>
            <a:ext cx="10667999" cy="5333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5D6D1B4-F9A7-0919-03B7-34BADF2A0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98457"/>
            <a:ext cx="4070556" cy="580102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Discriminator-1</a:t>
            </a:r>
            <a:endParaRPr lang="tr-TR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20D3D82-8B25-4DD9-9924-4CEAD450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1206" y="4572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3CF98DD7-890A-11D8-A50A-D8666EB40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857" y="43334"/>
            <a:ext cx="5908530" cy="352605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99CA601-C5F2-F68A-80DE-4E37695BF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856" y="3746098"/>
            <a:ext cx="7053567" cy="3068568"/>
          </a:xfrm>
          <a:prstGeom prst="rect">
            <a:avLst/>
          </a:prstGeom>
        </p:spPr>
      </p:pic>
      <p:sp>
        <p:nvSpPr>
          <p:cNvPr id="8" name="Başlık 1">
            <a:extLst>
              <a:ext uri="{FF2B5EF4-FFF2-40B4-BE49-F238E27FC236}">
                <a16:creationId xmlns:a16="http://schemas.microsoft.com/office/drawing/2014/main" id="{9FCA1E00-1A3D-C5F7-5568-47612907125E}"/>
              </a:ext>
            </a:extLst>
          </p:cNvPr>
          <p:cNvSpPr txBox="1">
            <a:spLocks/>
          </p:cNvSpPr>
          <p:nvPr/>
        </p:nvSpPr>
        <p:spPr>
          <a:xfrm>
            <a:off x="81505" y="4554728"/>
            <a:ext cx="4070556" cy="5801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Discriminator-2</a:t>
            </a:r>
            <a:endParaRPr lang="tr-TR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566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432</Words>
  <Application>Microsoft Office PowerPoint</Application>
  <PresentationFormat>Widescreen</PresentationFormat>
  <Paragraphs>110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Trade Gothic Next Cond</vt:lpstr>
      <vt:lpstr>Trade Gothic Next Light</vt:lpstr>
      <vt:lpstr>PortalVTI</vt:lpstr>
      <vt:lpstr>IMAGE AND VIDEO COLORIZATION USING GENERATIVE ADVERSERIAL NETWORKS </vt:lpstr>
      <vt:lpstr>SCOPE OF THE ProjECT </vt:lpstr>
      <vt:lpstr>BUILDING KNOWLEDGE COMPETENCE</vt:lpstr>
      <vt:lpstr>LITERATURE REVIEW</vt:lpstr>
      <vt:lpstr>DATASETS</vt:lpstr>
      <vt:lpstr>EXAMPLE FROM DATASETS</vt:lpstr>
      <vt:lpstr>GAN ARCHITECTURE</vt:lpstr>
      <vt:lpstr>PROJECT STEPS – IMAGE COLORIZATION </vt:lpstr>
      <vt:lpstr>Discriminator-1</vt:lpstr>
      <vt:lpstr>GENERATOR-1</vt:lpstr>
      <vt:lpstr>Experımental resultS on Cifar-10</vt:lpstr>
      <vt:lpstr>PROJECT STEPS – VIDEO COLORIZATION </vt:lpstr>
      <vt:lpstr>PROJECT STEPS – VIDEO COLORIZATION </vt:lpstr>
      <vt:lpstr>INDEPENDENT-Dependent Gan MODELS</vt:lpstr>
      <vt:lpstr>Experımental resultS on 128x128 DATASETS</vt:lpstr>
      <vt:lpstr>Successfull results on 128x128 DATASETS</vt:lpstr>
      <vt:lpstr>Unsuccesfull  results on 128x128 DATASETS</vt:lpstr>
      <vt:lpstr>Resource Usage and Performance</vt:lpstr>
      <vt:lpstr>PROJECT STEPS – Next research options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ŞEVVAL BULBURU</dc:creator>
  <cp:lastModifiedBy>MEHMET ALPEREN ÖLÇER</cp:lastModifiedBy>
  <cp:revision>10</cp:revision>
  <dcterms:created xsi:type="dcterms:W3CDTF">2024-06-09T10:27:36Z</dcterms:created>
  <dcterms:modified xsi:type="dcterms:W3CDTF">2024-06-14T10:36:46Z</dcterms:modified>
</cp:coreProperties>
</file>